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61"/>
  </p:notesMasterIdLst>
  <p:sldIdLst>
    <p:sldId id="420" r:id="rId3"/>
    <p:sldId id="1304" r:id="rId4"/>
    <p:sldId id="1306" r:id="rId5"/>
    <p:sldId id="1307" r:id="rId6"/>
    <p:sldId id="1305" r:id="rId7"/>
    <p:sldId id="1308" r:id="rId8"/>
    <p:sldId id="1309" r:id="rId9"/>
    <p:sldId id="1310" r:id="rId10"/>
    <p:sldId id="1311" r:id="rId11"/>
    <p:sldId id="1312" r:id="rId12"/>
    <p:sldId id="1326" r:id="rId13"/>
    <p:sldId id="1313" r:id="rId14"/>
    <p:sldId id="1314" r:id="rId15"/>
    <p:sldId id="1357" r:id="rId16"/>
    <p:sldId id="1315" r:id="rId17"/>
    <p:sldId id="1316" r:id="rId18"/>
    <p:sldId id="1317" r:id="rId19"/>
    <p:sldId id="1318" r:id="rId20"/>
    <p:sldId id="510" r:id="rId21"/>
    <p:sldId id="1319" r:id="rId22"/>
    <p:sldId id="1320" r:id="rId23"/>
    <p:sldId id="1321" r:id="rId24"/>
    <p:sldId id="1322" r:id="rId25"/>
    <p:sldId id="1324" r:id="rId26"/>
    <p:sldId id="1323" r:id="rId27"/>
    <p:sldId id="1325" r:id="rId28"/>
    <p:sldId id="1327" r:id="rId29"/>
    <p:sldId id="1328" r:id="rId30"/>
    <p:sldId id="1329" r:id="rId31"/>
    <p:sldId id="1330" r:id="rId32"/>
    <p:sldId id="1331" r:id="rId33"/>
    <p:sldId id="1332" r:id="rId34"/>
    <p:sldId id="1333" r:id="rId35"/>
    <p:sldId id="1334" r:id="rId36"/>
    <p:sldId id="1335" r:id="rId37"/>
    <p:sldId id="1336" r:id="rId38"/>
    <p:sldId id="1337" r:id="rId39"/>
    <p:sldId id="1338" r:id="rId40"/>
    <p:sldId id="1339" r:id="rId41"/>
    <p:sldId id="1340" r:id="rId42"/>
    <p:sldId id="1341" r:id="rId43"/>
    <p:sldId id="1342" r:id="rId44"/>
    <p:sldId id="1343" r:id="rId45"/>
    <p:sldId id="1344" r:id="rId46"/>
    <p:sldId id="1345" r:id="rId47"/>
    <p:sldId id="1346" r:id="rId48"/>
    <p:sldId id="1356" r:id="rId49"/>
    <p:sldId id="1348" r:id="rId50"/>
    <p:sldId id="1349" r:id="rId51"/>
    <p:sldId id="1350" r:id="rId52"/>
    <p:sldId id="1351" r:id="rId53"/>
    <p:sldId id="1352" r:id="rId54"/>
    <p:sldId id="1353" r:id="rId55"/>
    <p:sldId id="1354" r:id="rId56"/>
    <p:sldId id="1367" r:id="rId57"/>
    <p:sldId id="1366" r:id="rId58"/>
    <p:sldId id="1355" r:id="rId59"/>
    <p:sldId id="1301"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guide id="2" pos="7446" userDrawn="1">
          <p15:clr>
            <a:srgbClr val="A4A3A4"/>
          </p15:clr>
        </p15:guide>
        <p15:guide id="3" orient="horz" pos="1230" userDrawn="1">
          <p15:clr>
            <a:srgbClr val="A4A3A4"/>
          </p15:clr>
        </p15:guide>
        <p15:guide id="4" orient="horz" pos="754" userDrawn="1">
          <p15:clr>
            <a:srgbClr val="A4A3A4"/>
          </p15:clr>
        </p15:guide>
        <p15:guide id="5" orient="horz" pos="3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CE6"/>
    <a:srgbClr val="FF9500"/>
    <a:srgbClr val="00B0F0"/>
    <a:srgbClr val="009193"/>
    <a:srgbClr val="000000"/>
    <a:srgbClr val="D6D6D6"/>
    <a:srgbClr val="385723"/>
    <a:srgbClr val="92D050"/>
    <a:srgbClr val="F6E316"/>
    <a:srgbClr val="FF3B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89"/>
    <p:restoredTop sz="84762"/>
  </p:normalViewPr>
  <p:slideViewPr>
    <p:cSldViewPr snapToGrid="0" snapToObjects="1">
      <p:cViewPr varScale="1">
        <p:scale>
          <a:sx n="107" d="100"/>
          <a:sy n="107" d="100"/>
        </p:scale>
        <p:origin x="1224" y="176"/>
      </p:cViewPr>
      <p:guideLst>
        <p:guide pos="438"/>
        <p:guide pos="7446"/>
        <p:guide orient="horz" pos="1230"/>
        <p:guide orient="horz" pos="754"/>
        <p:guide orient="horz" pos="39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19BAA0-21A0-4601-84ED-D8903F5A3968}" type="doc">
      <dgm:prSet loTypeId="urn:microsoft.com/office/officeart/2005/8/layout/process4" loCatId="process" qsTypeId="urn:microsoft.com/office/officeart/2005/8/quickstyle/simple2" qsCatId="simple" csTypeId="urn:microsoft.com/office/officeart/2005/8/colors/accent0_3" csCatId="mainScheme" phldr="1"/>
      <dgm:spPr/>
    </dgm:pt>
    <dgm:pt modelId="{C8A83D42-5DFF-4427-89F2-B9B3315BB5BA}">
      <dgm:prSet phldrT="[Text]" custT="1"/>
      <dgm:spPr/>
      <dgm:t>
        <a:bodyPr/>
        <a:lstStyle/>
        <a:p>
          <a:r>
            <a:rPr lang="en-GB" sz="1400" b="1" dirty="0">
              <a:latin typeface="Arial" pitchFamily="34" charset="0"/>
              <a:cs typeface="Arial" pitchFamily="34" charset="0"/>
            </a:rPr>
            <a:t>Data</a:t>
          </a:r>
        </a:p>
      </dgm:t>
    </dgm:pt>
    <dgm:pt modelId="{0F7510B4-E327-4174-A476-D517A3610918}" type="parTrans" cxnId="{44905BB2-8E11-454B-88EC-5707FF4F46F5}">
      <dgm:prSet/>
      <dgm:spPr/>
      <dgm:t>
        <a:bodyPr/>
        <a:lstStyle/>
        <a:p>
          <a:endParaRPr lang="en-GB">
            <a:latin typeface="Arial" pitchFamily="34" charset="0"/>
            <a:cs typeface="Arial" pitchFamily="34" charset="0"/>
          </a:endParaRPr>
        </a:p>
      </dgm:t>
    </dgm:pt>
    <dgm:pt modelId="{CFDE959C-B9A2-4306-8C89-24BB42CE3B4C}" type="sibTrans" cxnId="{44905BB2-8E11-454B-88EC-5707FF4F46F5}">
      <dgm:prSet/>
      <dgm:spPr/>
      <dgm:t>
        <a:bodyPr/>
        <a:lstStyle/>
        <a:p>
          <a:endParaRPr lang="en-GB">
            <a:latin typeface="Arial" pitchFamily="34" charset="0"/>
            <a:cs typeface="Arial" pitchFamily="34" charset="0"/>
          </a:endParaRPr>
        </a:p>
      </dgm:t>
    </dgm:pt>
    <dgm:pt modelId="{6C9433CD-8993-47BF-BB92-964D26A7E96B}">
      <dgm:prSet phldrT="[Text]" custT="1"/>
      <dgm:spPr/>
      <dgm:t>
        <a:bodyPr/>
        <a:lstStyle/>
        <a:p>
          <a:r>
            <a:rPr lang="en-GB" sz="1400" b="1" dirty="0">
              <a:latin typeface="Arial" pitchFamily="34" charset="0"/>
              <a:cs typeface="Arial" pitchFamily="34" charset="0"/>
            </a:rPr>
            <a:t>Information</a:t>
          </a:r>
        </a:p>
      </dgm:t>
    </dgm:pt>
    <dgm:pt modelId="{63C701F6-2151-45F5-847F-0474ABD63C1E}" type="parTrans" cxnId="{0FF7AF9C-327C-4708-A2AC-BC52B46A7D7B}">
      <dgm:prSet/>
      <dgm:spPr/>
      <dgm:t>
        <a:bodyPr/>
        <a:lstStyle/>
        <a:p>
          <a:endParaRPr lang="en-GB">
            <a:latin typeface="Arial" pitchFamily="34" charset="0"/>
            <a:cs typeface="Arial" pitchFamily="34" charset="0"/>
          </a:endParaRPr>
        </a:p>
      </dgm:t>
    </dgm:pt>
    <dgm:pt modelId="{351F5E9C-D3CE-4ECB-A4FA-FEFD9AC55AAB}" type="sibTrans" cxnId="{0FF7AF9C-327C-4708-A2AC-BC52B46A7D7B}">
      <dgm:prSet/>
      <dgm:spPr/>
      <dgm:t>
        <a:bodyPr/>
        <a:lstStyle/>
        <a:p>
          <a:endParaRPr lang="en-GB">
            <a:latin typeface="Arial" pitchFamily="34" charset="0"/>
            <a:cs typeface="Arial" pitchFamily="34" charset="0"/>
          </a:endParaRPr>
        </a:p>
      </dgm:t>
    </dgm:pt>
    <dgm:pt modelId="{018F8502-859B-4922-9D67-188D1EF30CA3}">
      <dgm:prSet phldrT="[Text]" custT="1"/>
      <dgm:spPr/>
      <dgm:t>
        <a:bodyPr/>
        <a:lstStyle/>
        <a:p>
          <a:r>
            <a:rPr lang="en-GB" sz="1400" b="1" dirty="0">
              <a:latin typeface="Arial" pitchFamily="34" charset="0"/>
              <a:cs typeface="Arial" pitchFamily="34" charset="0"/>
            </a:rPr>
            <a:t>Evidence</a:t>
          </a:r>
        </a:p>
      </dgm:t>
    </dgm:pt>
    <dgm:pt modelId="{0F19A7F4-69B8-46F6-9ABC-15EC5D4B260E}" type="parTrans" cxnId="{747C5ECC-140E-46CE-8A1F-03A225DB84B9}">
      <dgm:prSet/>
      <dgm:spPr/>
      <dgm:t>
        <a:bodyPr/>
        <a:lstStyle/>
        <a:p>
          <a:endParaRPr lang="en-GB">
            <a:latin typeface="Arial" pitchFamily="34" charset="0"/>
            <a:cs typeface="Arial" pitchFamily="34" charset="0"/>
          </a:endParaRPr>
        </a:p>
      </dgm:t>
    </dgm:pt>
    <dgm:pt modelId="{DB16B265-1657-4A1B-8F07-5A0D58EF9A67}" type="sibTrans" cxnId="{747C5ECC-140E-46CE-8A1F-03A225DB84B9}">
      <dgm:prSet/>
      <dgm:spPr/>
      <dgm:t>
        <a:bodyPr/>
        <a:lstStyle/>
        <a:p>
          <a:endParaRPr lang="en-GB">
            <a:latin typeface="Arial" pitchFamily="34" charset="0"/>
            <a:cs typeface="Arial" pitchFamily="34" charset="0"/>
          </a:endParaRPr>
        </a:p>
      </dgm:t>
    </dgm:pt>
    <dgm:pt modelId="{8D222707-7E53-460F-B764-95A9899E9DAE}">
      <dgm:prSet phldrT="[Text]" custT="1"/>
      <dgm:spPr/>
      <dgm:t>
        <a:bodyPr/>
        <a:lstStyle/>
        <a:p>
          <a:r>
            <a:rPr lang="en-GB" sz="1400" b="1" dirty="0">
              <a:latin typeface="Arial" pitchFamily="34" charset="0"/>
              <a:cs typeface="Arial" pitchFamily="34" charset="0"/>
            </a:rPr>
            <a:t>Knowledge</a:t>
          </a:r>
        </a:p>
      </dgm:t>
    </dgm:pt>
    <dgm:pt modelId="{D659EAFA-3EA1-4258-A88D-BA71F7A06BC8}" type="parTrans" cxnId="{A87BBCE3-5EBA-43BD-8F68-5C6EA0B26618}">
      <dgm:prSet/>
      <dgm:spPr/>
      <dgm:t>
        <a:bodyPr/>
        <a:lstStyle/>
        <a:p>
          <a:endParaRPr lang="en-GB">
            <a:latin typeface="Arial" pitchFamily="34" charset="0"/>
            <a:cs typeface="Arial" pitchFamily="34" charset="0"/>
          </a:endParaRPr>
        </a:p>
      </dgm:t>
    </dgm:pt>
    <dgm:pt modelId="{9F9E9BB3-3A9A-4310-A2CB-06836DAE5802}" type="sibTrans" cxnId="{A87BBCE3-5EBA-43BD-8F68-5C6EA0B26618}">
      <dgm:prSet/>
      <dgm:spPr/>
      <dgm:t>
        <a:bodyPr/>
        <a:lstStyle/>
        <a:p>
          <a:endParaRPr lang="en-GB">
            <a:latin typeface="Arial" pitchFamily="34" charset="0"/>
            <a:cs typeface="Arial" pitchFamily="34" charset="0"/>
          </a:endParaRPr>
        </a:p>
      </dgm:t>
    </dgm:pt>
    <dgm:pt modelId="{B986A424-5EE7-4D5E-8203-62D0ADB95DB2}">
      <dgm:prSet phldrT="[Text]" custT="1"/>
      <dgm:spPr/>
      <dgm:t>
        <a:bodyPr/>
        <a:lstStyle/>
        <a:p>
          <a:r>
            <a:rPr lang="en-GB" sz="1600" b="1" dirty="0">
              <a:latin typeface="Arial" pitchFamily="34" charset="0"/>
              <a:cs typeface="Arial" pitchFamily="34" charset="0"/>
            </a:rPr>
            <a:t>Wisdom</a:t>
          </a:r>
        </a:p>
      </dgm:t>
    </dgm:pt>
    <dgm:pt modelId="{06600D95-917F-42E0-9214-EF5D267E637C}" type="parTrans" cxnId="{F1440D82-80DC-43ED-9A1E-2D4370D143E9}">
      <dgm:prSet/>
      <dgm:spPr/>
      <dgm:t>
        <a:bodyPr/>
        <a:lstStyle/>
        <a:p>
          <a:endParaRPr lang="en-GB">
            <a:latin typeface="Arial" pitchFamily="34" charset="0"/>
            <a:cs typeface="Arial" pitchFamily="34" charset="0"/>
          </a:endParaRPr>
        </a:p>
      </dgm:t>
    </dgm:pt>
    <dgm:pt modelId="{95544CBF-CBE6-4D2A-8C61-4C70DD655722}" type="sibTrans" cxnId="{F1440D82-80DC-43ED-9A1E-2D4370D143E9}">
      <dgm:prSet/>
      <dgm:spPr/>
      <dgm:t>
        <a:bodyPr/>
        <a:lstStyle/>
        <a:p>
          <a:endParaRPr lang="en-GB">
            <a:latin typeface="Arial" pitchFamily="34" charset="0"/>
            <a:cs typeface="Arial" pitchFamily="34" charset="0"/>
          </a:endParaRPr>
        </a:p>
      </dgm:t>
    </dgm:pt>
    <dgm:pt modelId="{E715F0AB-A5E1-40F2-8272-50A1246023F8}">
      <dgm:prSet custT="1"/>
      <dgm:spPr/>
      <dgm:t>
        <a:bodyPr/>
        <a:lstStyle/>
        <a:p>
          <a:r>
            <a:rPr lang="en-GB" sz="1400" dirty="0">
              <a:solidFill>
                <a:schemeClr val="tx1">
                  <a:lumMod val="65000"/>
                  <a:lumOff val="35000"/>
                </a:schemeClr>
              </a:solidFill>
              <a:latin typeface="Arial" pitchFamily="34" charset="0"/>
              <a:cs typeface="Arial" pitchFamily="34" charset="0"/>
            </a:rPr>
            <a:t>Raw facts</a:t>
          </a:r>
        </a:p>
      </dgm:t>
    </dgm:pt>
    <dgm:pt modelId="{541F1EFC-0933-4CD5-BB83-0B6DE50C32A4}" type="parTrans" cxnId="{FF493523-28A5-4757-89D3-F3139E3351AD}">
      <dgm:prSet/>
      <dgm:spPr/>
      <dgm:t>
        <a:bodyPr/>
        <a:lstStyle/>
        <a:p>
          <a:endParaRPr lang="en-GB"/>
        </a:p>
      </dgm:t>
    </dgm:pt>
    <dgm:pt modelId="{2438DC5C-B28C-4B80-97B8-C7F52379DA29}" type="sibTrans" cxnId="{FF493523-28A5-4757-89D3-F3139E3351AD}">
      <dgm:prSet/>
      <dgm:spPr/>
      <dgm:t>
        <a:bodyPr/>
        <a:lstStyle/>
        <a:p>
          <a:endParaRPr lang="en-GB"/>
        </a:p>
      </dgm:t>
    </dgm:pt>
    <dgm:pt modelId="{2A18CA75-C9C3-46F0-8112-D4C28E1CC042}">
      <dgm:prSet custT="1"/>
      <dgm:spPr/>
      <dgm:t>
        <a:bodyPr/>
        <a:lstStyle/>
        <a:p>
          <a:r>
            <a:rPr lang="en-GB" sz="1400" dirty="0">
              <a:solidFill>
                <a:schemeClr val="tx1">
                  <a:lumMod val="65000"/>
                  <a:lumOff val="35000"/>
                </a:schemeClr>
              </a:solidFill>
              <a:latin typeface="Arial" pitchFamily="34" charset="0"/>
              <a:cs typeface="Arial" pitchFamily="34" charset="0"/>
            </a:rPr>
            <a:t>Contents of a database assembled from raw facts</a:t>
          </a:r>
        </a:p>
      </dgm:t>
    </dgm:pt>
    <dgm:pt modelId="{A40754FD-531B-465F-8FD9-F341C8946EC1}" type="parTrans" cxnId="{7CB48699-F30C-47BC-B912-9ADBE65FEC8E}">
      <dgm:prSet/>
      <dgm:spPr/>
      <dgm:t>
        <a:bodyPr/>
        <a:lstStyle/>
        <a:p>
          <a:endParaRPr lang="en-GB"/>
        </a:p>
      </dgm:t>
    </dgm:pt>
    <dgm:pt modelId="{17F74219-2EDD-428E-9ABE-4995C150B29D}" type="sibTrans" cxnId="{7CB48699-F30C-47BC-B912-9ADBE65FEC8E}">
      <dgm:prSet/>
      <dgm:spPr/>
      <dgm:t>
        <a:bodyPr/>
        <a:lstStyle/>
        <a:p>
          <a:endParaRPr lang="en-GB"/>
        </a:p>
      </dgm:t>
    </dgm:pt>
    <dgm:pt modelId="{BD7B8C71-178C-4986-BDCA-7FC1708D7244}">
      <dgm:prSet custT="1"/>
      <dgm:spPr/>
      <dgm:t>
        <a:bodyPr/>
        <a:lstStyle/>
        <a:p>
          <a:r>
            <a:rPr lang="en-GB" sz="1400" dirty="0">
              <a:solidFill>
                <a:schemeClr val="tx1">
                  <a:lumMod val="65000"/>
                  <a:lumOff val="35000"/>
                </a:schemeClr>
              </a:solidFill>
              <a:latin typeface="Arial" pitchFamily="34" charset="0"/>
              <a:cs typeface="Arial" pitchFamily="34" charset="0"/>
            </a:rPr>
            <a:t>Results of analysis of many datasets or scenarios</a:t>
          </a:r>
        </a:p>
      </dgm:t>
    </dgm:pt>
    <dgm:pt modelId="{24B2F2B1-3288-4BBC-A406-BF9A78456FAE}" type="parTrans" cxnId="{08721FFE-0610-44E9-BA00-34A3B6AA2849}">
      <dgm:prSet/>
      <dgm:spPr/>
      <dgm:t>
        <a:bodyPr/>
        <a:lstStyle/>
        <a:p>
          <a:endParaRPr lang="en-GB"/>
        </a:p>
      </dgm:t>
    </dgm:pt>
    <dgm:pt modelId="{AF582EB8-E686-4195-992A-B75A9E7B8539}" type="sibTrans" cxnId="{08721FFE-0610-44E9-BA00-34A3B6AA2849}">
      <dgm:prSet/>
      <dgm:spPr/>
      <dgm:t>
        <a:bodyPr/>
        <a:lstStyle/>
        <a:p>
          <a:endParaRPr lang="en-GB"/>
        </a:p>
      </dgm:t>
    </dgm:pt>
    <dgm:pt modelId="{CA0262A8-74A8-4EF3-82EC-595558A16AD2}">
      <dgm:prSet custT="1"/>
      <dgm:spPr/>
      <dgm:t>
        <a:bodyPr/>
        <a:lstStyle/>
        <a:p>
          <a:r>
            <a:rPr lang="en-GB" sz="1400" dirty="0">
              <a:solidFill>
                <a:schemeClr val="tx1">
                  <a:lumMod val="65000"/>
                  <a:lumOff val="35000"/>
                </a:schemeClr>
              </a:solidFill>
              <a:latin typeface="Arial" pitchFamily="34" charset="0"/>
              <a:cs typeface="Arial" pitchFamily="34" charset="0"/>
            </a:rPr>
            <a:t>Personal knowledge about places and issues</a:t>
          </a:r>
        </a:p>
      </dgm:t>
    </dgm:pt>
    <dgm:pt modelId="{57211768-7508-47C6-8181-5AA4ECDCCDFC}" type="parTrans" cxnId="{73365C28-D5D8-4F6F-9F9A-42AB8338ED8C}">
      <dgm:prSet/>
      <dgm:spPr/>
      <dgm:t>
        <a:bodyPr/>
        <a:lstStyle/>
        <a:p>
          <a:endParaRPr lang="en-GB"/>
        </a:p>
      </dgm:t>
    </dgm:pt>
    <dgm:pt modelId="{EA7AEC32-01D0-4655-A285-A0BF0E128271}" type="sibTrans" cxnId="{73365C28-D5D8-4F6F-9F9A-42AB8338ED8C}">
      <dgm:prSet/>
      <dgm:spPr/>
      <dgm:t>
        <a:bodyPr/>
        <a:lstStyle/>
        <a:p>
          <a:endParaRPr lang="en-GB"/>
        </a:p>
      </dgm:t>
    </dgm:pt>
    <dgm:pt modelId="{1B47CF1B-6D7A-476D-94E9-5BACC95F1B2A}">
      <dgm:prSet custT="1"/>
      <dgm:spPr/>
      <dgm:t>
        <a:bodyPr/>
        <a:lstStyle/>
        <a:p>
          <a:r>
            <a:rPr lang="en-GB" sz="1400" dirty="0">
              <a:solidFill>
                <a:schemeClr val="tx1">
                  <a:lumMod val="65000"/>
                  <a:lumOff val="35000"/>
                </a:schemeClr>
              </a:solidFill>
              <a:latin typeface="Arial" pitchFamily="34" charset="0"/>
              <a:cs typeface="Arial" pitchFamily="34" charset="0"/>
            </a:rPr>
            <a:t>Policies developed and accepted by stakeholders</a:t>
          </a:r>
        </a:p>
      </dgm:t>
    </dgm:pt>
    <dgm:pt modelId="{58F92666-EC49-40E2-A0D6-62F87EE05EE0}" type="parTrans" cxnId="{40F8DE4C-0241-452F-ADA9-1E2BBA2C9FCB}">
      <dgm:prSet/>
      <dgm:spPr/>
      <dgm:t>
        <a:bodyPr/>
        <a:lstStyle/>
        <a:p>
          <a:endParaRPr lang="en-GB"/>
        </a:p>
      </dgm:t>
    </dgm:pt>
    <dgm:pt modelId="{7DAA60BD-AC21-4EBB-B1AB-D27FB5863C83}" type="sibTrans" cxnId="{40F8DE4C-0241-452F-ADA9-1E2BBA2C9FCB}">
      <dgm:prSet/>
      <dgm:spPr/>
      <dgm:t>
        <a:bodyPr/>
        <a:lstStyle/>
        <a:p>
          <a:endParaRPr lang="en-GB"/>
        </a:p>
      </dgm:t>
    </dgm:pt>
    <dgm:pt modelId="{58B16FBA-508E-453B-8BB5-051720755619}" type="pres">
      <dgm:prSet presAssocID="{FF19BAA0-21A0-4601-84ED-D8903F5A3968}" presName="Name0" presStyleCnt="0">
        <dgm:presLayoutVars>
          <dgm:dir/>
          <dgm:animLvl val="lvl"/>
          <dgm:resizeHandles val="exact"/>
        </dgm:presLayoutVars>
      </dgm:prSet>
      <dgm:spPr/>
    </dgm:pt>
    <dgm:pt modelId="{E6672CD3-C6F2-4B84-9F14-E54EE12CDEAA}" type="pres">
      <dgm:prSet presAssocID="{B986A424-5EE7-4D5E-8203-62D0ADB95DB2}" presName="boxAndChildren" presStyleCnt="0"/>
      <dgm:spPr/>
    </dgm:pt>
    <dgm:pt modelId="{914080C1-1545-4A85-A236-71F46692782C}" type="pres">
      <dgm:prSet presAssocID="{B986A424-5EE7-4D5E-8203-62D0ADB95DB2}" presName="parentTextBox" presStyleLbl="node1" presStyleIdx="0" presStyleCnt="5"/>
      <dgm:spPr/>
    </dgm:pt>
    <dgm:pt modelId="{A28170EA-B188-4CA4-ABE8-97C5FF7F8533}" type="pres">
      <dgm:prSet presAssocID="{B986A424-5EE7-4D5E-8203-62D0ADB95DB2}" presName="entireBox" presStyleLbl="node1" presStyleIdx="0" presStyleCnt="5"/>
      <dgm:spPr/>
    </dgm:pt>
    <dgm:pt modelId="{9A412B8B-A8B8-4C83-A9C5-6FE4F71906A2}" type="pres">
      <dgm:prSet presAssocID="{B986A424-5EE7-4D5E-8203-62D0ADB95DB2}" presName="descendantBox" presStyleCnt="0"/>
      <dgm:spPr/>
    </dgm:pt>
    <dgm:pt modelId="{2415AA03-2EDD-4BEE-BEEC-00D65D5EF67F}" type="pres">
      <dgm:prSet presAssocID="{1B47CF1B-6D7A-476D-94E9-5BACC95F1B2A}" presName="childTextBox" presStyleLbl="fgAccFollowNode1" presStyleIdx="0" presStyleCnt="5">
        <dgm:presLayoutVars>
          <dgm:bulletEnabled val="1"/>
        </dgm:presLayoutVars>
      </dgm:prSet>
      <dgm:spPr/>
    </dgm:pt>
    <dgm:pt modelId="{FB521F38-6B6E-46CC-9427-EE0DD66F9F37}" type="pres">
      <dgm:prSet presAssocID="{9F9E9BB3-3A9A-4310-A2CB-06836DAE5802}" presName="sp" presStyleCnt="0"/>
      <dgm:spPr/>
    </dgm:pt>
    <dgm:pt modelId="{F4FB2CB4-D0EA-461D-9310-1F855C9E7548}" type="pres">
      <dgm:prSet presAssocID="{8D222707-7E53-460F-B764-95A9899E9DAE}" presName="arrowAndChildren" presStyleCnt="0"/>
      <dgm:spPr/>
    </dgm:pt>
    <dgm:pt modelId="{578DBB40-79F2-4566-908C-33C7067F55BD}" type="pres">
      <dgm:prSet presAssocID="{8D222707-7E53-460F-B764-95A9899E9DAE}" presName="parentTextArrow" presStyleLbl="node1" presStyleIdx="0" presStyleCnt="5"/>
      <dgm:spPr/>
    </dgm:pt>
    <dgm:pt modelId="{07D10CB8-DEB4-4B1B-B29C-CE059521AB87}" type="pres">
      <dgm:prSet presAssocID="{8D222707-7E53-460F-B764-95A9899E9DAE}" presName="arrow" presStyleLbl="node1" presStyleIdx="1" presStyleCnt="5"/>
      <dgm:spPr/>
    </dgm:pt>
    <dgm:pt modelId="{335619E3-0FE4-433D-834B-F8F1F1211A98}" type="pres">
      <dgm:prSet presAssocID="{8D222707-7E53-460F-B764-95A9899E9DAE}" presName="descendantArrow" presStyleCnt="0"/>
      <dgm:spPr/>
    </dgm:pt>
    <dgm:pt modelId="{B3D16EB2-A7F7-47D8-93E1-7C73F0DD236C}" type="pres">
      <dgm:prSet presAssocID="{CA0262A8-74A8-4EF3-82EC-595558A16AD2}" presName="childTextArrow" presStyleLbl="fgAccFollowNode1" presStyleIdx="1" presStyleCnt="5">
        <dgm:presLayoutVars>
          <dgm:bulletEnabled val="1"/>
        </dgm:presLayoutVars>
      </dgm:prSet>
      <dgm:spPr/>
    </dgm:pt>
    <dgm:pt modelId="{6E584B59-CC4E-410B-802E-AFA466B806ED}" type="pres">
      <dgm:prSet presAssocID="{DB16B265-1657-4A1B-8F07-5A0D58EF9A67}" presName="sp" presStyleCnt="0"/>
      <dgm:spPr/>
    </dgm:pt>
    <dgm:pt modelId="{F32CF1D9-FCCA-40FC-97C3-4DD33C558B42}" type="pres">
      <dgm:prSet presAssocID="{018F8502-859B-4922-9D67-188D1EF30CA3}" presName="arrowAndChildren" presStyleCnt="0"/>
      <dgm:spPr/>
    </dgm:pt>
    <dgm:pt modelId="{4818D2BE-2B5B-4217-9902-18E9479D2E8C}" type="pres">
      <dgm:prSet presAssocID="{018F8502-859B-4922-9D67-188D1EF30CA3}" presName="parentTextArrow" presStyleLbl="node1" presStyleIdx="1" presStyleCnt="5"/>
      <dgm:spPr/>
    </dgm:pt>
    <dgm:pt modelId="{E7ED692E-1184-46E8-9908-E0F4FB7DFBFA}" type="pres">
      <dgm:prSet presAssocID="{018F8502-859B-4922-9D67-188D1EF30CA3}" presName="arrow" presStyleLbl="node1" presStyleIdx="2" presStyleCnt="5"/>
      <dgm:spPr/>
    </dgm:pt>
    <dgm:pt modelId="{CA15666C-830E-40EB-B468-0F7BE034E0D3}" type="pres">
      <dgm:prSet presAssocID="{018F8502-859B-4922-9D67-188D1EF30CA3}" presName="descendantArrow" presStyleCnt="0"/>
      <dgm:spPr/>
    </dgm:pt>
    <dgm:pt modelId="{7FD55168-4BD5-43AE-A9A0-2E30F3154DE7}" type="pres">
      <dgm:prSet presAssocID="{BD7B8C71-178C-4986-BDCA-7FC1708D7244}" presName="childTextArrow" presStyleLbl="fgAccFollowNode1" presStyleIdx="2" presStyleCnt="5">
        <dgm:presLayoutVars>
          <dgm:bulletEnabled val="1"/>
        </dgm:presLayoutVars>
      </dgm:prSet>
      <dgm:spPr/>
    </dgm:pt>
    <dgm:pt modelId="{51BE16F0-40C3-4EE1-AA02-522F0477092C}" type="pres">
      <dgm:prSet presAssocID="{351F5E9C-D3CE-4ECB-A4FA-FEFD9AC55AAB}" presName="sp" presStyleCnt="0"/>
      <dgm:spPr/>
    </dgm:pt>
    <dgm:pt modelId="{B7CF17EA-38A1-4B06-B271-90AC4D4446A9}" type="pres">
      <dgm:prSet presAssocID="{6C9433CD-8993-47BF-BB92-964D26A7E96B}" presName="arrowAndChildren" presStyleCnt="0"/>
      <dgm:spPr/>
    </dgm:pt>
    <dgm:pt modelId="{A5ED237D-4D3B-4484-A17A-E4C02497A7EC}" type="pres">
      <dgm:prSet presAssocID="{6C9433CD-8993-47BF-BB92-964D26A7E96B}" presName="parentTextArrow" presStyleLbl="node1" presStyleIdx="2" presStyleCnt="5"/>
      <dgm:spPr/>
    </dgm:pt>
    <dgm:pt modelId="{A601EBEC-4919-4E92-A4F8-251CB1BE527D}" type="pres">
      <dgm:prSet presAssocID="{6C9433CD-8993-47BF-BB92-964D26A7E96B}" presName="arrow" presStyleLbl="node1" presStyleIdx="3" presStyleCnt="5"/>
      <dgm:spPr/>
    </dgm:pt>
    <dgm:pt modelId="{3EB5EDA5-F7AC-419B-B1B5-148EF436FAA6}" type="pres">
      <dgm:prSet presAssocID="{6C9433CD-8993-47BF-BB92-964D26A7E96B}" presName="descendantArrow" presStyleCnt="0"/>
      <dgm:spPr/>
    </dgm:pt>
    <dgm:pt modelId="{91B75FA4-3B28-4856-B347-27022C727E3C}" type="pres">
      <dgm:prSet presAssocID="{2A18CA75-C9C3-46F0-8112-D4C28E1CC042}" presName="childTextArrow" presStyleLbl="fgAccFollowNode1" presStyleIdx="3" presStyleCnt="5">
        <dgm:presLayoutVars>
          <dgm:bulletEnabled val="1"/>
        </dgm:presLayoutVars>
      </dgm:prSet>
      <dgm:spPr/>
    </dgm:pt>
    <dgm:pt modelId="{21EDADDD-9446-47D4-A2A2-97AD395B7C4E}" type="pres">
      <dgm:prSet presAssocID="{CFDE959C-B9A2-4306-8C89-24BB42CE3B4C}" presName="sp" presStyleCnt="0"/>
      <dgm:spPr/>
    </dgm:pt>
    <dgm:pt modelId="{5FB0E16A-A987-4229-972B-8D3ACCA3E3D3}" type="pres">
      <dgm:prSet presAssocID="{C8A83D42-5DFF-4427-89F2-B9B3315BB5BA}" presName="arrowAndChildren" presStyleCnt="0"/>
      <dgm:spPr/>
    </dgm:pt>
    <dgm:pt modelId="{81ECC6AC-76EB-4FC8-9775-DE3B1C961C8E}" type="pres">
      <dgm:prSet presAssocID="{C8A83D42-5DFF-4427-89F2-B9B3315BB5BA}" presName="parentTextArrow" presStyleLbl="node1" presStyleIdx="3" presStyleCnt="5"/>
      <dgm:spPr/>
    </dgm:pt>
    <dgm:pt modelId="{DF984789-353E-44F8-BB5F-B5DAC30FE1C3}" type="pres">
      <dgm:prSet presAssocID="{C8A83D42-5DFF-4427-89F2-B9B3315BB5BA}" presName="arrow" presStyleLbl="node1" presStyleIdx="4" presStyleCnt="5"/>
      <dgm:spPr/>
    </dgm:pt>
    <dgm:pt modelId="{F2E6D03A-BE65-45A8-81A0-4C168A30C611}" type="pres">
      <dgm:prSet presAssocID="{C8A83D42-5DFF-4427-89F2-B9B3315BB5BA}" presName="descendantArrow" presStyleCnt="0"/>
      <dgm:spPr/>
    </dgm:pt>
    <dgm:pt modelId="{2A9C1DA0-82DB-4766-A6F2-DE11F16C5FB8}" type="pres">
      <dgm:prSet presAssocID="{E715F0AB-A5E1-40F2-8272-50A1246023F8}" presName="childTextArrow" presStyleLbl="fgAccFollowNode1" presStyleIdx="4" presStyleCnt="5">
        <dgm:presLayoutVars>
          <dgm:bulletEnabled val="1"/>
        </dgm:presLayoutVars>
      </dgm:prSet>
      <dgm:spPr/>
    </dgm:pt>
  </dgm:ptLst>
  <dgm:cxnLst>
    <dgm:cxn modelId="{A305C50E-61D6-BB48-9CA6-AD698B64033B}" type="presOf" srcId="{2A18CA75-C9C3-46F0-8112-D4C28E1CC042}" destId="{91B75FA4-3B28-4856-B347-27022C727E3C}" srcOrd="0" destOrd="0" presId="urn:microsoft.com/office/officeart/2005/8/layout/process4"/>
    <dgm:cxn modelId="{B173F018-5229-214F-AAEF-65906C773655}" type="presOf" srcId="{6C9433CD-8993-47BF-BB92-964D26A7E96B}" destId="{A5ED237D-4D3B-4484-A17A-E4C02497A7EC}" srcOrd="0" destOrd="0" presId="urn:microsoft.com/office/officeart/2005/8/layout/process4"/>
    <dgm:cxn modelId="{FF493523-28A5-4757-89D3-F3139E3351AD}" srcId="{C8A83D42-5DFF-4427-89F2-B9B3315BB5BA}" destId="{E715F0AB-A5E1-40F2-8272-50A1246023F8}" srcOrd="0" destOrd="0" parTransId="{541F1EFC-0933-4CD5-BB83-0B6DE50C32A4}" sibTransId="{2438DC5C-B28C-4B80-97B8-C7F52379DA29}"/>
    <dgm:cxn modelId="{2636D923-B81C-3442-961D-5FEC3D8A03BD}" type="presOf" srcId="{E715F0AB-A5E1-40F2-8272-50A1246023F8}" destId="{2A9C1DA0-82DB-4766-A6F2-DE11F16C5FB8}" srcOrd="0" destOrd="0" presId="urn:microsoft.com/office/officeart/2005/8/layout/process4"/>
    <dgm:cxn modelId="{73365C28-D5D8-4F6F-9F9A-42AB8338ED8C}" srcId="{8D222707-7E53-460F-B764-95A9899E9DAE}" destId="{CA0262A8-74A8-4EF3-82EC-595558A16AD2}" srcOrd="0" destOrd="0" parTransId="{57211768-7508-47C6-8181-5AA4ECDCCDFC}" sibTransId="{EA7AEC32-01D0-4655-A285-A0BF0E128271}"/>
    <dgm:cxn modelId="{6768652D-F7A3-5D4A-9CC9-9B240B3B3CCB}" type="presOf" srcId="{1B47CF1B-6D7A-476D-94E9-5BACC95F1B2A}" destId="{2415AA03-2EDD-4BEE-BEEC-00D65D5EF67F}" srcOrd="0" destOrd="0" presId="urn:microsoft.com/office/officeart/2005/8/layout/process4"/>
    <dgm:cxn modelId="{FD9E6E33-02F3-3C4D-BA97-618C2A1EA27E}" type="presOf" srcId="{018F8502-859B-4922-9D67-188D1EF30CA3}" destId="{E7ED692E-1184-46E8-9908-E0F4FB7DFBFA}" srcOrd="1" destOrd="0" presId="urn:microsoft.com/office/officeart/2005/8/layout/process4"/>
    <dgm:cxn modelId="{673A3736-37A9-DB43-8CC0-CD974D7AD69D}" type="presOf" srcId="{FF19BAA0-21A0-4601-84ED-D8903F5A3968}" destId="{58B16FBA-508E-453B-8BB5-051720755619}" srcOrd="0" destOrd="0" presId="urn:microsoft.com/office/officeart/2005/8/layout/process4"/>
    <dgm:cxn modelId="{40F8DE4C-0241-452F-ADA9-1E2BBA2C9FCB}" srcId="{B986A424-5EE7-4D5E-8203-62D0ADB95DB2}" destId="{1B47CF1B-6D7A-476D-94E9-5BACC95F1B2A}" srcOrd="0" destOrd="0" parTransId="{58F92666-EC49-40E2-A0D6-62F87EE05EE0}" sibTransId="{7DAA60BD-AC21-4EBB-B1AB-D27FB5863C83}"/>
    <dgm:cxn modelId="{61A1AB4E-C2B6-EE4D-9F8D-3B8840A2BB62}" type="presOf" srcId="{C8A83D42-5DFF-4427-89F2-B9B3315BB5BA}" destId="{DF984789-353E-44F8-BB5F-B5DAC30FE1C3}" srcOrd="1" destOrd="0" presId="urn:microsoft.com/office/officeart/2005/8/layout/process4"/>
    <dgm:cxn modelId="{CF544470-35FA-6044-AFB3-B147E96594B7}" type="presOf" srcId="{BD7B8C71-178C-4986-BDCA-7FC1708D7244}" destId="{7FD55168-4BD5-43AE-A9A0-2E30F3154DE7}" srcOrd="0" destOrd="0" presId="urn:microsoft.com/office/officeart/2005/8/layout/process4"/>
    <dgm:cxn modelId="{030DDD74-F553-7C49-B137-20CD018AC500}" type="presOf" srcId="{8D222707-7E53-460F-B764-95A9899E9DAE}" destId="{07D10CB8-DEB4-4B1B-B29C-CE059521AB87}" srcOrd="1" destOrd="0" presId="urn:microsoft.com/office/officeart/2005/8/layout/process4"/>
    <dgm:cxn modelId="{F1440D82-80DC-43ED-9A1E-2D4370D143E9}" srcId="{FF19BAA0-21A0-4601-84ED-D8903F5A3968}" destId="{B986A424-5EE7-4D5E-8203-62D0ADB95DB2}" srcOrd="4" destOrd="0" parTransId="{06600D95-917F-42E0-9214-EF5D267E637C}" sibTransId="{95544CBF-CBE6-4D2A-8C61-4C70DD655722}"/>
    <dgm:cxn modelId="{7CB48699-F30C-47BC-B912-9ADBE65FEC8E}" srcId="{6C9433CD-8993-47BF-BB92-964D26A7E96B}" destId="{2A18CA75-C9C3-46F0-8112-D4C28E1CC042}" srcOrd="0" destOrd="0" parTransId="{A40754FD-531B-465F-8FD9-F341C8946EC1}" sibTransId="{17F74219-2EDD-428E-9ABE-4995C150B29D}"/>
    <dgm:cxn modelId="{0FF7AF9C-327C-4708-A2AC-BC52B46A7D7B}" srcId="{FF19BAA0-21A0-4601-84ED-D8903F5A3968}" destId="{6C9433CD-8993-47BF-BB92-964D26A7E96B}" srcOrd="1" destOrd="0" parTransId="{63C701F6-2151-45F5-847F-0474ABD63C1E}" sibTransId="{351F5E9C-D3CE-4ECB-A4FA-FEFD9AC55AAB}"/>
    <dgm:cxn modelId="{340B4AA9-876F-E843-8AE9-23CAD539022B}" type="presOf" srcId="{C8A83D42-5DFF-4427-89F2-B9B3315BB5BA}" destId="{81ECC6AC-76EB-4FC8-9775-DE3B1C961C8E}" srcOrd="0" destOrd="0" presId="urn:microsoft.com/office/officeart/2005/8/layout/process4"/>
    <dgm:cxn modelId="{44905BB2-8E11-454B-88EC-5707FF4F46F5}" srcId="{FF19BAA0-21A0-4601-84ED-D8903F5A3968}" destId="{C8A83D42-5DFF-4427-89F2-B9B3315BB5BA}" srcOrd="0" destOrd="0" parTransId="{0F7510B4-E327-4174-A476-D517A3610918}" sibTransId="{CFDE959C-B9A2-4306-8C89-24BB42CE3B4C}"/>
    <dgm:cxn modelId="{6C685FB2-BDE7-9141-9E43-DFC2C0060A29}" type="presOf" srcId="{CA0262A8-74A8-4EF3-82EC-595558A16AD2}" destId="{B3D16EB2-A7F7-47D8-93E1-7C73F0DD236C}" srcOrd="0" destOrd="0" presId="urn:microsoft.com/office/officeart/2005/8/layout/process4"/>
    <dgm:cxn modelId="{7172A7C3-F880-1547-8FA1-652420908A87}" type="presOf" srcId="{018F8502-859B-4922-9D67-188D1EF30CA3}" destId="{4818D2BE-2B5B-4217-9902-18E9479D2E8C}" srcOrd="0" destOrd="0" presId="urn:microsoft.com/office/officeart/2005/8/layout/process4"/>
    <dgm:cxn modelId="{747C5ECC-140E-46CE-8A1F-03A225DB84B9}" srcId="{FF19BAA0-21A0-4601-84ED-D8903F5A3968}" destId="{018F8502-859B-4922-9D67-188D1EF30CA3}" srcOrd="2" destOrd="0" parTransId="{0F19A7F4-69B8-46F6-9ABC-15EC5D4B260E}" sibTransId="{DB16B265-1657-4A1B-8F07-5A0D58EF9A67}"/>
    <dgm:cxn modelId="{3FCDA7D8-A0C9-5746-9E27-97E71B08734A}" type="presOf" srcId="{8D222707-7E53-460F-B764-95A9899E9DAE}" destId="{578DBB40-79F2-4566-908C-33C7067F55BD}" srcOrd="0" destOrd="0" presId="urn:microsoft.com/office/officeart/2005/8/layout/process4"/>
    <dgm:cxn modelId="{A87BBCE3-5EBA-43BD-8F68-5C6EA0B26618}" srcId="{FF19BAA0-21A0-4601-84ED-D8903F5A3968}" destId="{8D222707-7E53-460F-B764-95A9899E9DAE}" srcOrd="3" destOrd="0" parTransId="{D659EAFA-3EA1-4258-A88D-BA71F7A06BC8}" sibTransId="{9F9E9BB3-3A9A-4310-A2CB-06836DAE5802}"/>
    <dgm:cxn modelId="{7E34E3EA-0122-D84E-B5C7-0750CF8BDC4E}" type="presOf" srcId="{B986A424-5EE7-4D5E-8203-62D0ADB95DB2}" destId="{914080C1-1545-4A85-A236-71F46692782C}" srcOrd="0" destOrd="0" presId="urn:microsoft.com/office/officeart/2005/8/layout/process4"/>
    <dgm:cxn modelId="{01E807F1-9179-1C47-886A-95E16421BAC6}" type="presOf" srcId="{B986A424-5EE7-4D5E-8203-62D0ADB95DB2}" destId="{A28170EA-B188-4CA4-ABE8-97C5FF7F8533}" srcOrd="1" destOrd="0" presId="urn:microsoft.com/office/officeart/2005/8/layout/process4"/>
    <dgm:cxn modelId="{37C2F7F2-1F93-9B45-AC89-E16759AD7F99}" type="presOf" srcId="{6C9433CD-8993-47BF-BB92-964D26A7E96B}" destId="{A601EBEC-4919-4E92-A4F8-251CB1BE527D}" srcOrd="1" destOrd="0" presId="urn:microsoft.com/office/officeart/2005/8/layout/process4"/>
    <dgm:cxn modelId="{08721FFE-0610-44E9-BA00-34A3B6AA2849}" srcId="{018F8502-859B-4922-9D67-188D1EF30CA3}" destId="{BD7B8C71-178C-4986-BDCA-7FC1708D7244}" srcOrd="0" destOrd="0" parTransId="{24B2F2B1-3288-4BBC-A406-BF9A78456FAE}" sibTransId="{AF582EB8-E686-4195-992A-B75A9E7B8539}"/>
    <dgm:cxn modelId="{B857F1B6-BA79-D64C-9BE4-D0130DA8A305}" type="presParOf" srcId="{58B16FBA-508E-453B-8BB5-051720755619}" destId="{E6672CD3-C6F2-4B84-9F14-E54EE12CDEAA}" srcOrd="0" destOrd="0" presId="urn:microsoft.com/office/officeart/2005/8/layout/process4"/>
    <dgm:cxn modelId="{56864982-17A3-BD4F-895C-C87F9FA5AED6}" type="presParOf" srcId="{E6672CD3-C6F2-4B84-9F14-E54EE12CDEAA}" destId="{914080C1-1545-4A85-A236-71F46692782C}" srcOrd="0" destOrd="0" presId="urn:microsoft.com/office/officeart/2005/8/layout/process4"/>
    <dgm:cxn modelId="{2AE2126F-8B03-A147-9D39-BD670C0FAF71}" type="presParOf" srcId="{E6672CD3-C6F2-4B84-9F14-E54EE12CDEAA}" destId="{A28170EA-B188-4CA4-ABE8-97C5FF7F8533}" srcOrd="1" destOrd="0" presId="urn:microsoft.com/office/officeart/2005/8/layout/process4"/>
    <dgm:cxn modelId="{7DEA3696-5D33-C84D-9CC6-F0DDA2E32986}" type="presParOf" srcId="{E6672CD3-C6F2-4B84-9F14-E54EE12CDEAA}" destId="{9A412B8B-A8B8-4C83-A9C5-6FE4F71906A2}" srcOrd="2" destOrd="0" presId="urn:microsoft.com/office/officeart/2005/8/layout/process4"/>
    <dgm:cxn modelId="{95356536-A556-0847-8B60-4B8492A32720}" type="presParOf" srcId="{9A412B8B-A8B8-4C83-A9C5-6FE4F71906A2}" destId="{2415AA03-2EDD-4BEE-BEEC-00D65D5EF67F}" srcOrd="0" destOrd="0" presId="urn:microsoft.com/office/officeart/2005/8/layout/process4"/>
    <dgm:cxn modelId="{5D4C3997-86C1-0643-8992-99AAAF4060B6}" type="presParOf" srcId="{58B16FBA-508E-453B-8BB5-051720755619}" destId="{FB521F38-6B6E-46CC-9427-EE0DD66F9F37}" srcOrd="1" destOrd="0" presId="urn:microsoft.com/office/officeart/2005/8/layout/process4"/>
    <dgm:cxn modelId="{B5A3794C-9E99-E24D-9EBE-380D1B25D9F4}" type="presParOf" srcId="{58B16FBA-508E-453B-8BB5-051720755619}" destId="{F4FB2CB4-D0EA-461D-9310-1F855C9E7548}" srcOrd="2" destOrd="0" presId="urn:microsoft.com/office/officeart/2005/8/layout/process4"/>
    <dgm:cxn modelId="{88BCFCEF-2F5F-7140-8213-7932FB93846A}" type="presParOf" srcId="{F4FB2CB4-D0EA-461D-9310-1F855C9E7548}" destId="{578DBB40-79F2-4566-908C-33C7067F55BD}" srcOrd="0" destOrd="0" presId="urn:microsoft.com/office/officeart/2005/8/layout/process4"/>
    <dgm:cxn modelId="{73C79D3E-C3C8-4E4D-9290-EA7BD0EFA9E4}" type="presParOf" srcId="{F4FB2CB4-D0EA-461D-9310-1F855C9E7548}" destId="{07D10CB8-DEB4-4B1B-B29C-CE059521AB87}" srcOrd="1" destOrd="0" presId="urn:microsoft.com/office/officeart/2005/8/layout/process4"/>
    <dgm:cxn modelId="{925B032E-CE52-EC4B-86DD-7E255C749E4A}" type="presParOf" srcId="{F4FB2CB4-D0EA-461D-9310-1F855C9E7548}" destId="{335619E3-0FE4-433D-834B-F8F1F1211A98}" srcOrd="2" destOrd="0" presId="urn:microsoft.com/office/officeart/2005/8/layout/process4"/>
    <dgm:cxn modelId="{C23FB998-BCD0-D14F-AA42-223881FD309E}" type="presParOf" srcId="{335619E3-0FE4-433D-834B-F8F1F1211A98}" destId="{B3D16EB2-A7F7-47D8-93E1-7C73F0DD236C}" srcOrd="0" destOrd="0" presId="urn:microsoft.com/office/officeart/2005/8/layout/process4"/>
    <dgm:cxn modelId="{6BEFD4B1-A787-9948-B821-0A30DA3E2B13}" type="presParOf" srcId="{58B16FBA-508E-453B-8BB5-051720755619}" destId="{6E584B59-CC4E-410B-802E-AFA466B806ED}" srcOrd="3" destOrd="0" presId="urn:microsoft.com/office/officeart/2005/8/layout/process4"/>
    <dgm:cxn modelId="{50B8CE1E-3E1C-9642-B512-BF8B61058535}" type="presParOf" srcId="{58B16FBA-508E-453B-8BB5-051720755619}" destId="{F32CF1D9-FCCA-40FC-97C3-4DD33C558B42}" srcOrd="4" destOrd="0" presId="urn:microsoft.com/office/officeart/2005/8/layout/process4"/>
    <dgm:cxn modelId="{52E3DA75-A971-174C-8796-C976C69CC5F0}" type="presParOf" srcId="{F32CF1D9-FCCA-40FC-97C3-4DD33C558B42}" destId="{4818D2BE-2B5B-4217-9902-18E9479D2E8C}" srcOrd="0" destOrd="0" presId="urn:microsoft.com/office/officeart/2005/8/layout/process4"/>
    <dgm:cxn modelId="{880E5E91-BE47-7B46-9B98-96A9490F9FC9}" type="presParOf" srcId="{F32CF1D9-FCCA-40FC-97C3-4DD33C558B42}" destId="{E7ED692E-1184-46E8-9908-E0F4FB7DFBFA}" srcOrd="1" destOrd="0" presId="urn:microsoft.com/office/officeart/2005/8/layout/process4"/>
    <dgm:cxn modelId="{5F949823-AD87-1845-BE89-535E8AAC3584}" type="presParOf" srcId="{F32CF1D9-FCCA-40FC-97C3-4DD33C558B42}" destId="{CA15666C-830E-40EB-B468-0F7BE034E0D3}" srcOrd="2" destOrd="0" presId="urn:microsoft.com/office/officeart/2005/8/layout/process4"/>
    <dgm:cxn modelId="{240C8EAA-9A93-C747-8A6E-99E08205C0AE}" type="presParOf" srcId="{CA15666C-830E-40EB-B468-0F7BE034E0D3}" destId="{7FD55168-4BD5-43AE-A9A0-2E30F3154DE7}" srcOrd="0" destOrd="0" presId="urn:microsoft.com/office/officeart/2005/8/layout/process4"/>
    <dgm:cxn modelId="{2905A915-9D82-064E-A72D-20780769231B}" type="presParOf" srcId="{58B16FBA-508E-453B-8BB5-051720755619}" destId="{51BE16F0-40C3-4EE1-AA02-522F0477092C}" srcOrd="5" destOrd="0" presId="urn:microsoft.com/office/officeart/2005/8/layout/process4"/>
    <dgm:cxn modelId="{12BB9C61-7F4C-1146-A062-C26DAB352D0C}" type="presParOf" srcId="{58B16FBA-508E-453B-8BB5-051720755619}" destId="{B7CF17EA-38A1-4B06-B271-90AC4D4446A9}" srcOrd="6" destOrd="0" presId="urn:microsoft.com/office/officeart/2005/8/layout/process4"/>
    <dgm:cxn modelId="{5741B6F5-3F4E-0843-9AFB-856730A5A044}" type="presParOf" srcId="{B7CF17EA-38A1-4B06-B271-90AC4D4446A9}" destId="{A5ED237D-4D3B-4484-A17A-E4C02497A7EC}" srcOrd="0" destOrd="0" presId="urn:microsoft.com/office/officeart/2005/8/layout/process4"/>
    <dgm:cxn modelId="{B7153F0F-F251-1742-A4E4-7EB863CEBD62}" type="presParOf" srcId="{B7CF17EA-38A1-4B06-B271-90AC4D4446A9}" destId="{A601EBEC-4919-4E92-A4F8-251CB1BE527D}" srcOrd="1" destOrd="0" presId="urn:microsoft.com/office/officeart/2005/8/layout/process4"/>
    <dgm:cxn modelId="{E4C50A90-53CD-C24D-AC0F-DE314B5DB407}" type="presParOf" srcId="{B7CF17EA-38A1-4B06-B271-90AC4D4446A9}" destId="{3EB5EDA5-F7AC-419B-B1B5-148EF436FAA6}" srcOrd="2" destOrd="0" presId="urn:microsoft.com/office/officeart/2005/8/layout/process4"/>
    <dgm:cxn modelId="{5DCBB883-F1B3-3844-AEF9-B6D63CFBFCFC}" type="presParOf" srcId="{3EB5EDA5-F7AC-419B-B1B5-148EF436FAA6}" destId="{91B75FA4-3B28-4856-B347-27022C727E3C}" srcOrd="0" destOrd="0" presId="urn:microsoft.com/office/officeart/2005/8/layout/process4"/>
    <dgm:cxn modelId="{FDA420F9-A2E9-DD47-8EED-271A1C529BE0}" type="presParOf" srcId="{58B16FBA-508E-453B-8BB5-051720755619}" destId="{21EDADDD-9446-47D4-A2A2-97AD395B7C4E}" srcOrd="7" destOrd="0" presId="urn:microsoft.com/office/officeart/2005/8/layout/process4"/>
    <dgm:cxn modelId="{4D7D1826-ABB0-9248-8CF0-3C345B425FE3}" type="presParOf" srcId="{58B16FBA-508E-453B-8BB5-051720755619}" destId="{5FB0E16A-A987-4229-972B-8D3ACCA3E3D3}" srcOrd="8" destOrd="0" presId="urn:microsoft.com/office/officeart/2005/8/layout/process4"/>
    <dgm:cxn modelId="{9FEFF3C4-0E44-6C4F-9545-F852D6032A93}" type="presParOf" srcId="{5FB0E16A-A987-4229-972B-8D3ACCA3E3D3}" destId="{81ECC6AC-76EB-4FC8-9775-DE3B1C961C8E}" srcOrd="0" destOrd="0" presId="urn:microsoft.com/office/officeart/2005/8/layout/process4"/>
    <dgm:cxn modelId="{6D0160A7-CD2D-1A48-912F-50156AC2B023}" type="presParOf" srcId="{5FB0E16A-A987-4229-972B-8D3ACCA3E3D3}" destId="{DF984789-353E-44F8-BB5F-B5DAC30FE1C3}" srcOrd="1" destOrd="0" presId="urn:microsoft.com/office/officeart/2005/8/layout/process4"/>
    <dgm:cxn modelId="{5605FBB2-76D8-D44D-85F4-0695E3B5190A}" type="presParOf" srcId="{5FB0E16A-A987-4229-972B-8D3ACCA3E3D3}" destId="{F2E6D03A-BE65-45A8-81A0-4C168A30C611}" srcOrd="2" destOrd="0" presId="urn:microsoft.com/office/officeart/2005/8/layout/process4"/>
    <dgm:cxn modelId="{2EC22871-75F3-774D-8113-7B48BDD9904F}" type="presParOf" srcId="{F2E6D03A-BE65-45A8-81A0-4C168A30C611}" destId="{2A9C1DA0-82DB-4766-A6F2-DE11F16C5FB8}"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8170EA-B188-4CA4-ABE8-97C5FF7F8533}">
      <dsp:nvSpPr>
        <dsp:cNvPr id="0" name=""/>
        <dsp:cNvSpPr/>
      </dsp:nvSpPr>
      <dsp:spPr>
        <a:xfrm>
          <a:off x="0" y="3835744"/>
          <a:ext cx="7429552" cy="629285"/>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b="1" kern="1200" dirty="0">
              <a:latin typeface="Arial" pitchFamily="34" charset="0"/>
              <a:cs typeface="Arial" pitchFamily="34" charset="0"/>
            </a:rPr>
            <a:t>Wisdom</a:t>
          </a:r>
        </a:p>
      </dsp:txBody>
      <dsp:txXfrm>
        <a:off x="0" y="3835744"/>
        <a:ext cx="7429552" cy="339814"/>
      </dsp:txXfrm>
    </dsp:sp>
    <dsp:sp modelId="{2415AA03-2EDD-4BEE-BEEC-00D65D5EF67F}">
      <dsp:nvSpPr>
        <dsp:cNvPr id="0" name=""/>
        <dsp:cNvSpPr/>
      </dsp:nvSpPr>
      <dsp:spPr>
        <a:xfrm>
          <a:off x="0" y="4162973"/>
          <a:ext cx="7429552" cy="289471"/>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GB" sz="1400" kern="1200" dirty="0">
              <a:solidFill>
                <a:schemeClr val="tx1">
                  <a:lumMod val="65000"/>
                  <a:lumOff val="35000"/>
                </a:schemeClr>
              </a:solidFill>
              <a:latin typeface="Arial" pitchFamily="34" charset="0"/>
              <a:cs typeface="Arial" pitchFamily="34" charset="0"/>
            </a:rPr>
            <a:t>Policies developed and accepted by stakeholders</a:t>
          </a:r>
        </a:p>
      </dsp:txBody>
      <dsp:txXfrm>
        <a:off x="0" y="4162973"/>
        <a:ext cx="7429552" cy="289471"/>
      </dsp:txXfrm>
    </dsp:sp>
    <dsp:sp modelId="{07D10CB8-DEB4-4B1B-B29C-CE059521AB87}">
      <dsp:nvSpPr>
        <dsp:cNvPr id="0" name=""/>
        <dsp:cNvSpPr/>
      </dsp:nvSpPr>
      <dsp:spPr>
        <a:xfrm rot="10800000">
          <a:off x="0" y="2877342"/>
          <a:ext cx="7429552" cy="967841"/>
        </a:xfrm>
        <a:prstGeom prst="upArrowCallou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b="1" kern="1200" dirty="0">
              <a:latin typeface="Arial" pitchFamily="34" charset="0"/>
              <a:cs typeface="Arial" pitchFamily="34" charset="0"/>
            </a:rPr>
            <a:t>Knowledge</a:t>
          </a:r>
        </a:p>
      </dsp:txBody>
      <dsp:txXfrm rot="-10800000">
        <a:off x="0" y="2877342"/>
        <a:ext cx="7429552" cy="339712"/>
      </dsp:txXfrm>
    </dsp:sp>
    <dsp:sp modelId="{B3D16EB2-A7F7-47D8-93E1-7C73F0DD236C}">
      <dsp:nvSpPr>
        <dsp:cNvPr id="0" name=""/>
        <dsp:cNvSpPr/>
      </dsp:nvSpPr>
      <dsp:spPr>
        <a:xfrm>
          <a:off x="0" y="3217054"/>
          <a:ext cx="7429552" cy="28938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GB" sz="1400" kern="1200" dirty="0">
              <a:solidFill>
                <a:schemeClr val="tx1">
                  <a:lumMod val="65000"/>
                  <a:lumOff val="35000"/>
                </a:schemeClr>
              </a:solidFill>
              <a:latin typeface="Arial" pitchFamily="34" charset="0"/>
              <a:cs typeface="Arial" pitchFamily="34" charset="0"/>
            </a:rPr>
            <a:t>Personal knowledge about places and issues</a:t>
          </a:r>
        </a:p>
      </dsp:txBody>
      <dsp:txXfrm>
        <a:off x="0" y="3217054"/>
        <a:ext cx="7429552" cy="289384"/>
      </dsp:txXfrm>
    </dsp:sp>
    <dsp:sp modelId="{E7ED692E-1184-46E8-9908-E0F4FB7DFBFA}">
      <dsp:nvSpPr>
        <dsp:cNvPr id="0" name=""/>
        <dsp:cNvSpPr/>
      </dsp:nvSpPr>
      <dsp:spPr>
        <a:xfrm rot="10800000">
          <a:off x="0" y="1918940"/>
          <a:ext cx="7429552" cy="967841"/>
        </a:xfrm>
        <a:prstGeom prst="upArrowCallou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b="1" kern="1200" dirty="0">
              <a:latin typeface="Arial" pitchFamily="34" charset="0"/>
              <a:cs typeface="Arial" pitchFamily="34" charset="0"/>
            </a:rPr>
            <a:t>Evidence</a:t>
          </a:r>
        </a:p>
      </dsp:txBody>
      <dsp:txXfrm rot="-10800000">
        <a:off x="0" y="1918940"/>
        <a:ext cx="7429552" cy="339712"/>
      </dsp:txXfrm>
    </dsp:sp>
    <dsp:sp modelId="{7FD55168-4BD5-43AE-A9A0-2E30F3154DE7}">
      <dsp:nvSpPr>
        <dsp:cNvPr id="0" name=""/>
        <dsp:cNvSpPr/>
      </dsp:nvSpPr>
      <dsp:spPr>
        <a:xfrm>
          <a:off x="0" y="2258652"/>
          <a:ext cx="7429552" cy="28938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GB" sz="1400" kern="1200" dirty="0">
              <a:solidFill>
                <a:schemeClr val="tx1">
                  <a:lumMod val="65000"/>
                  <a:lumOff val="35000"/>
                </a:schemeClr>
              </a:solidFill>
              <a:latin typeface="Arial" pitchFamily="34" charset="0"/>
              <a:cs typeface="Arial" pitchFamily="34" charset="0"/>
            </a:rPr>
            <a:t>Results of analysis of many datasets or scenarios</a:t>
          </a:r>
        </a:p>
      </dsp:txBody>
      <dsp:txXfrm>
        <a:off x="0" y="2258652"/>
        <a:ext cx="7429552" cy="289384"/>
      </dsp:txXfrm>
    </dsp:sp>
    <dsp:sp modelId="{A601EBEC-4919-4E92-A4F8-251CB1BE527D}">
      <dsp:nvSpPr>
        <dsp:cNvPr id="0" name=""/>
        <dsp:cNvSpPr/>
      </dsp:nvSpPr>
      <dsp:spPr>
        <a:xfrm rot="10800000">
          <a:off x="0" y="960537"/>
          <a:ext cx="7429552" cy="967841"/>
        </a:xfrm>
        <a:prstGeom prst="upArrowCallou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b="1" kern="1200" dirty="0">
              <a:latin typeface="Arial" pitchFamily="34" charset="0"/>
              <a:cs typeface="Arial" pitchFamily="34" charset="0"/>
            </a:rPr>
            <a:t>Information</a:t>
          </a:r>
        </a:p>
      </dsp:txBody>
      <dsp:txXfrm rot="-10800000">
        <a:off x="0" y="960537"/>
        <a:ext cx="7429552" cy="339712"/>
      </dsp:txXfrm>
    </dsp:sp>
    <dsp:sp modelId="{91B75FA4-3B28-4856-B347-27022C727E3C}">
      <dsp:nvSpPr>
        <dsp:cNvPr id="0" name=""/>
        <dsp:cNvSpPr/>
      </dsp:nvSpPr>
      <dsp:spPr>
        <a:xfrm>
          <a:off x="0" y="1300250"/>
          <a:ext cx="7429552" cy="28938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GB" sz="1400" kern="1200" dirty="0">
              <a:solidFill>
                <a:schemeClr val="tx1">
                  <a:lumMod val="65000"/>
                  <a:lumOff val="35000"/>
                </a:schemeClr>
              </a:solidFill>
              <a:latin typeface="Arial" pitchFamily="34" charset="0"/>
              <a:cs typeface="Arial" pitchFamily="34" charset="0"/>
            </a:rPr>
            <a:t>Contents of a database assembled from raw facts</a:t>
          </a:r>
        </a:p>
      </dsp:txBody>
      <dsp:txXfrm>
        <a:off x="0" y="1300250"/>
        <a:ext cx="7429552" cy="289384"/>
      </dsp:txXfrm>
    </dsp:sp>
    <dsp:sp modelId="{DF984789-353E-44F8-BB5F-B5DAC30FE1C3}">
      <dsp:nvSpPr>
        <dsp:cNvPr id="0" name=""/>
        <dsp:cNvSpPr/>
      </dsp:nvSpPr>
      <dsp:spPr>
        <a:xfrm rot="10800000">
          <a:off x="0" y="2135"/>
          <a:ext cx="7429552" cy="967841"/>
        </a:xfrm>
        <a:prstGeom prst="upArrowCallou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b="1" kern="1200" dirty="0">
              <a:latin typeface="Arial" pitchFamily="34" charset="0"/>
              <a:cs typeface="Arial" pitchFamily="34" charset="0"/>
            </a:rPr>
            <a:t>Data</a:t>
          </a:r>
        </a:p>
      </dsp:txBody>
      <dsp:txXfrm rot="-10800000">
        <a:off x="0" y="2135"/>
        <a:ext cx="7429552" cy="339712"/>
      </dsp:txXfrm>
    </dsp:sp>
    <dsp:sp modelId="{2A9C1DA0-82DB-4766-A6F2-DE11F16C5FB8}">
      <dsp:nvSpPr>
        <dsp:cNvPr id="0" name=""/>
        <dsp:cNvSpPr/>
      </dsp:nvSpPr>
      <dsp:spPr>
        <a:xfrm>
          <a:off x="0" y="341847"/>
          <a:ext cx="7429552" cy="28938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GB" sz="1400" kern="1200" dirty="0">
              <a:solidFill>
                <a:schemeClr val="tx1">
                  <a:lumMod val="65000"/>
                  <a:lumOff val="35000"/>
                </a:schemeClr>
              </a:solidFill>
              <a:latin typeface="Arial" pitchFamily="34" charset="0"/>
              <a:cs typeface="Arial" pitchFamily="34" charset="0"/>
            </a:rPr>
            <a:t>Raw facts</a:t>
          </a:r>
        </a:p>
      </dsp:txBody>
      <dsp:txXfrm>
        <a:off x="0" y="341847"/>
        <a:ext cx="7429552" cy="289384"/>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89E245-271D-FD48-BFBB-D05CACE4EE11}" type="datetimeFigureOut">
              <a:rPr lang="en-US" smtClean="0"/>
              <a:t>1/14/25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62181B-723A-0945-8D8D-6A6BB0D8F5A6}" type="slidenum">
              <a:rPr lang="en-US" smtClean="0"/>
              <a:t>‹#›</a:t>
            </a:fld>
            <a:endParaRPr lang="en-US"/>
          </a:p>
        </p:txBody>
      </p:sp>
    </p:spTree>
    <p:extLst>
      <p:ext uri="{BB962C8B-B14F-4D97-AF65-F5344CB8AC3E}">
        <p14:creationId xmlns:p14="http://schemas.microsoft.com/office/powerpoint/2010/main" val="824386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everyone, and welcome to the Introduction to Quantitative Research Methods (POLS0008) module. Week 1’s lecture will be a general introductory session focused on “Understanding Data” -  before, we start – let’s get some general information about this module out the 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a:t>
            </a:fld>
            <a:endParaRPr lang="en-US"/>
          </a:p>
        </p:txBody>
      </p:sp>
    </p:spTree>
    <p:extLst>
      <p:ext uri="{BB962C8B-B14F-4D97-AF65-F5344CB8AC3E}">
        <p14:creationId xmlns:p14="http://schemas.microsoft.com/office/powerpoint/2010/main" val="1234496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light of big data – as an data scientists its important to have a shrewd understanding of the various types of data structures. A shrewd understanding of the data informs the user/analyst on where to start with analysis – basic check</a:t>
            </a:r>
          </a:p>
        </p:txBody>
      </p:sp>
      <p:sp>
        <p:nvSpPr>
          <p:cNvPr id="4" name="Slide Number Placeholder 3"/>
          <p:cNvSpPr>
            <a:spLocks noGrp="1"/>
          </p:cNvSpPr>
          <p:nvPr>
            <p:ph type="sldNum" sz="quarter" idx="5"/>
          </p:nvPr>
        </p:nvSpPr>
        <p:spPr/>
        <p:txBody>
          <a:bodyPr/>
          <a:lstStyle/>
          <a:p>
            <a:fld id="{7A62181B-723A-0945-8D8D-6A6BB0D8F5A6}" type="slidenum">
              <a:rPr lang="en-US" smtClean="0"/>
              <a:t>21</a:t>
            </a:fld>
            <a:endParaRPr lang="en-US"/>
          </a:p>
        </p:txBody>
      </p:sp>
    </p:spTree>
    <p:extLst>
      <p:ext uri="{BB962C8B-B14F-4D97-AF65-F5344CB8AC3E}">
        <p14:creationId xmlns:p14="http://schemas.microsoft.com/office/powerpoint/2010/main" val="593982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24</a:t>
            </a:fld>
            <a:endParaRPr lang="en-US" altLang="x-none"/>
          </a:p>
        </p:txBody>
      </p:sp>
    </p:spTree>
    <p:extLst>
      <p:ext uri="{BB962C8B-B14F-4D97-AF65-F5344CB8AC3E}">
        <p14:creationId xmlns:p14="http://schemas.microsoft.com/office/powerpoint/2010/main" val="37108225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GB" sz="1200" b="0" i="0" u="none" strike="noStrike" kern="1200" dirty="0">
                <a:solidFill>
                  <a:schemeClr val="tx1"/>
                </a:solidFill>
                <a:effectLst/>
                <a:latin typeface="+mn-lt"/>
                <a:ea typeface="+mn-ea"/>
                <a:cs typeface="+mn-cs"/>
              </a:rPr>
              <a:t>Statistics is the discipline that concerns the collection, organization, analysis, interpretation, and presentation of data.</a:t>
            </a:r>
          </a:p>
          <a:p>
            <a:pPr eaLnBrk="1" hangingPunct="1">
              <a:spcBef>
                <a:spcPct val="0"/>
              </a:spcBef>
            </a:pPr>
            <a:r>
              <a:rPr lang="en-GB" sz="1200" b="0" i="0" u="none" strike="noStrike" kern="1200" dirty="0">
                <a:solidFill>
                  <a:schemeClr val="tx1"/>
                </a:solidFill>
                <a:effectLst/>
                <a:latin typeface="+mn-lt"/>
                <a:ea typeface="+mn-ea"/>
                <a:cs typeface="+mn-cs"/>
              </a:rPr>
              <a:t>Statistics can be broadly split into two areas – descriptive statistics and inferential statistics </a:t>
            </a:r>
            <a:endParaRPr lang="en-US" dirty="0">
              <a:latin typeface="Calibri" charset="0"/>
            </a:endParaRP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25</a:t>
            </a:fld>
            <a:endParaRPr lang="en-US"/>
          </a:p>
        </p:txBody>
      </p:sp>
    </p:spTree>
    <p:extLst>
      <p:ext uri="{BB962C8B-B14F-4D97-AF65-F5344CB8AC3E}">
        <p14:creationId xmlns:p14="http://schemas.microsoft.com/office/powerpoint/2010/main" val="1027646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b="0" dirty="0"/>
              <a:t>We use the term "Population” to simply refers data collection all members/subjects/items under consideration for an analysis.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b="0" dirty="0"/>
              <a:t>Note that its impossible to have information about all members, or units of population, and therefore we collect a sample.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b="0" dirty="0"/>
              <a:t>The term sample is basically a subset of members/subjects/items selected for study that’s representative of the population its from. </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26</a:t>
            </a:fld>
            <a:endParaRPr lang="en-US"/>
          </a:p>
        </p:txBody>
      </p:sp>
    </p:spTree>
    <p:extLst>
      <p:ext uri="{BB962C8B-B14F-4D97-AF65-F5344CB8AC3E}">
        <p14:creationId xmlns:p14="http://schemas.microsoft.com/office/powerpoint/2010/main" val="9191605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A parameter is any measured quantity of a statistical population that summarises or describes an aspect of the “population”</a:t>
            </a:r>
          </a:p>
          <a:p>
            <a:endParaRPr lang="en-GB" sz="1200" b="0" i="0" u="none" strike="noStrike"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b="0" i="0" u="none" strike="noStrike" kern="1200" dirty="0">
                <a:solidFill>
                  <a:schemeClr val="tx1"/>
                </a:solidFill>
                <a:effectLst/>
                <a:latin typeface="+mn-lt"/>
                <a:ea typeface="+mn-ea"/>
                <a:cs typeface="+mn-cs"/>
              </a:rPr>
              <a:t>A statistic or estimate is a numerical summary is any measured quantity of a statistical population that summarises or describes an aspect of the “population”</a:t>
            </a:r>
            <a:endParaRPr lang="en-GB" dirty="0"/>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28</a:t>
            </a:fld>
            <a:endParaRPr lang="en-US"/>
          </a:p>
        </p:txBody>
      </p:sp>
    </p:spTree>
    <p:extLst>
      <p:ext uri="{BB962C8B-B14F-4D97-AF65-F5344CB8AC3E}">
        <p14:creationId xmlns:p14="http://schemas.microsoft.com/office/powerpoint/2010/main" val="13679320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a typeface="ＭＳ Ｐゴシック" charset="0"/>
                <a:cs typeface="Calibri"/>
              </a:rPr>
              <a:t>We could use what we know about how the sample feels about Boris Johnson to make inferences to the population</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29</a:t>
            </a:fld>
            <a:endParaRPr lang="en-US"/>
          </a:p>
        </p:txBody>
      </p:sp>
    </p:spTree>
    <p:extLst>
      <p:ext uri="{BB962C8B-B14F-4D97-AF65-F5344CB8AC3E}">
        <p14:creationId xmlns:p14="http://schemas.microsoft.com/office/powerpoint/2010/main" val="28811512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31</a:t>
            </a:fld>
            <a:endParaRPr lang="en-US" altLang="x-none"/>
          </a:p>
        </p:txBody>
      </p:sp>
    </p:spTree>
    <p:extLst>
      <p:ext uri="{BB962C8B-B14F-4D97-AF65-F5344CB8AC3E}">
        <p14:creationId xmlns:p14="http://schemas.microsoft.com/office/powerpoint/2010/main" val="7133512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variable can anything – its an attribute that describes a member of a sample – this can be person, place, thing or idea. </a:t>
            </a:r>
            <a:r>
              <a:rPr lang="en-GB" sz="1200" b="0" i="0" u="none" strike="noStrike" kern="1200" dirty="0">
                <a:solidFill>
                  <a:schemeClr val="tx1"/>
                </a:solidFill>
                <a:effectLst/>
                <a:latin typeface="+mn-lt"/>
                <a:ea typeface="+mn-ea"/>
                <a:cs typeface="+mn-cs"/>
              </a:rPr>
              <a:t>The value of the variable can "vary" or change from one entity (i.e., </a:t>
            </a:r>
            <a:r>
              <a:rPr lang="en-GB" dirty="0"/>
              <a:t>person, place, thing or idea)</a:t>
            </a:r>
            <a:r>
              <a:rPr lang="en-GB" sz="1200" b="0" i="0" u="none" strike="noStrike" kern="1200" dirty="0">
                <a:solidFill>
                  <a:schemeClr val="tx1"/>
                </a:solidFill>
                <a:effectLst/>
                <a:latin typeface="+mn-lt"/>
                <a:ea typeface="+mn-ea"/>
                <a:cs typeface="+mn-cs"/>
              </a:rPr>
              <a:t> to another.</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A variable can classified into one or many groups etc. </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32</a:t>
            </a:fld>
            <a:endParaRPr lang="en-US"/>
          </a:p>
        </p:txBody>
      </p:sp>
    </p:spTree>
    <p:extLst>
      <p:ext uri="{BB962C8B-B14F-4D97-AF65-F5344CB8AC3E}">
        <p14:creationId xmlns:p14="http://schemas.microsoft.com/office/powerpoint/2010/main" val="33334776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33</a:t>
            </a:fld>
            <a:endParaRPr lang="en-US"/>
          </a:p>
        </p:txBody>
      </p:sp>
    </p:spTree>
    <p:extLst>
      <p:ext uri="{BB962C8B-B14F-4D97-AF65-F5344CB8AC3E}">
        <p14:creationId xmlns:p14="http://schemas.microsoft.com/office/powerpoint/2010/main" val="4658450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n-lt"/>
                <a:ea typeface="ＭＳ Ｐゴシック" charset="0"/>
                <a:cs typeface="Calibri"/>
              </a:rPr>
              <a:t>A Nominal variable is a type of categorical variable with given values that communicate differences between subjects on the characteristic being measured</a:t>
            </a:r>
          </a:p>
          <a:p>
            <a:r>
              <a:rPr lang="en-US" sz="1200" dirty="0">
                <a:latin typeface="+mn-lt"/>
                <a:ea typeface="ＭＳ Ｐゴシック" charset="0"/>
                <a:cs typeface="Calibri"/>
              </a:rPr>
              <a:t>Measurement differences are through name or labels only</a:t>
            </a:r>
          </a:p>
          <a:p>
            <a:pPr eaLnBrk="1" hangingPunct="1">
              <a:lnSpc>
                <a:spcPct val="80000"/>
              </a:lnSpc>
            </a:pPr>
            <a:endParaRPr lang="en-US" sz="1200" dirty="0">
              <a:latin typeface="+mn-lt"/>
              <a:ea typeface="ＭＳ Ｐゴシック" charset="0"/>
              <a:cs typeface="Calibri"/>
            </a:endParaRPr>
          </a:p>
          <a:p>
            <a:pPr eaLnBrk="1" hangingPunct="1">
              <a:lnSpc>
                <a:spcPct val="80000"/>
              </a:lnSpc>
            </a:pPr>
            <a:r>
              <a:rPr lang="en-US" sz="1200" dirty="0">
                <a:latin typeface="+mn-lt"/>
                <a:ea typeface="ＭＳ Ｐゴシック" charset="0"/>
                <a:cs typeface="Calibri"/>
              </a:rPr>
              <a:t>The </a:t>
            </a:r>
            <a:r>
              <a:rPr lang="ja-JP" altLang="en-US" sz="1200">
                <a:latin typeface="+mn-lt"/>
                <a:ea typeface="ＭＳ Ｐゴシック" charset="0"/>
                <a:cs typeface="Calibri"/>
              </a:rPr>
              <a:t>“</a:t>
            </a:r>
            <a:r>
              <a:rPr lang="en-US" sz="1200" dirty="0">
                <a:latin typeface="+mn-lt"/>
                <a:ea typeface="ＭＳ Ｐゴシック" charset="0"/>
                <a:cs typeface="Calibri"/>
              </a:rPr>
              <a:t>lowest</a:t>
            </a:r>
            <a:r>
              <a:rPr lang="ja-JP" altLang="en-US" sz="1200">
                <a:latin typeface="+mn-lt"/>
                <a:ea typeface="ＭＳ Ｐゴシック" charset="0"/>
                <a:cs typeface="Calibri"/>
              </a:rPr>
              <a:t>”</a:t>
            </a:r>
            <a:r>
              <a:rPr lang="en-US" sz="1200" dirty="0">
                <a:latin typeface="+mn-lt"/>
                <a:ea typeface="ＭＳ Ｐゴシック" charset="0"/>
                <a:cs typeface="Calibri"/>
              </a:rPr>
              <a:t> level of measurement</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34</a:t>
            </a:fld>
            <a:endParaRPr lang="en-US"/>
          </a:p>
        </p:txBody>
      </p:sp>
    </p:spTree>
    <p:extLst>
      <p:ext uri="{BB962C8B-B14F-4D97-AF65-F5344CB8AC3E}">
        <p14:creationId xmlns:p14="http://schemas.microsoft.com/office/powerpoint/2010/main" val="68106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before we start, let’s talk about the course… </a:t>
            </a:r>
          </a:p>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a:t>
            </a:fld>
            <a:endParaRPr lang="en-US" altLang="x-none"/>
          </a:p>
        </p:txBody>
      </p:sp>
    </p:spTree>
    <p:extLst>
      <p:ext uri="{BB962C8B-B14F-4D97-AF65-F5344CB8AC3E}">
        <p14:creationId xmlns:p14="http://schemas.microsoft.com/office/powerpoint/2010/main" val="2876584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mn-lt"/>
                <a:ea typeface="ＭＳ Ｐゴシック" charset="0"/>
                <a:cs typeface="Calibri"/>
              </a:rPr>
              <a:t>An ordinal variable is a type of categorical variable with given</a:t>
            </a:r>
            <a:r>
              <a:rPr lang="en-US" dirty="0">
                <a:latin typeface="+mn-lt"/>
                <a:ea typeface="ＭＳ Ｐゴシック" charset="0"/>
                <a:cs typeface="Calibri"/>
              </a:rPr>
              <a:t> values that communicate </a:t>
            </a:r>
            <a:r>
              <a:rPr lang="en-US" i="1" dirty="0">
                <a:latin typeface="+mn-lt"/>
                <a:ea typeface="ＭＳ Ｐゴシック" charset="0"/>
                <a:cs typeface="Calibri"/>
              </a:rPr>
              <a:t>relative differences</a:t>
            </a:r>
            <a:r>
              <a:rPr lang="en-US" dirty="0">
                <a:latin typeface="+mn-lt"/>
                <a:ea typeface="ＭＳ Ｐゴシック" charset="0"/>
                <a:cs typeface="Calibri"/>
              </a:rPr>
              <a:t> between subjects on the characteristic being measured. The categories in an ordinal variable cannot say precisely how much difference – what is certain is that there is some order to the categories; </a:t>
            </a:r>
          </a:p>
          <a:p>
            <a:endParaRPr lang="en-US" dirty="0">
              <a:latin typeface="+mn-lt"/>
              <a:ea typeface="ＭＳ Ｐゴシック" charset="0"/>
              <a:cs typeface="Calibri"/>
            </a:endParaRPr>
          </a:p>
          <a:p>
            <a:r>
              <a:rPr lang="en-GB" sz="1200" dirty="0"/>
              <a:t>It is the 2</a:t>
            </a:r>
            <a:r>
              <a:rPr lang="en-GB" sz="1200" baseline="30000" dirty="0"/>
              <a:t>nd</a:t>
            </a:r>
            <a:r>
              <a:rPr lang="en-GB" sz="1200" dirty="0"/>
              <a:t> lowest level of measurement (above Nominal)</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35</a:t>
            </a:fld>
            <a:endParaRPr lang="en-US"/>
          </a:p>
        </p:txBody>
      </p:sp>
    </p:spTree>
    <p:extLst>
      <p:ext uri="{BB962C8B-B14F-4D97-AF65-F5344CB8AC3E}">
        <p14:creationId xmlns:p14="http://schemas.microsoft.com/office/powerpoint/2010/main" val="174236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36</a:t>
            </a:fld>
            <a:endParaRPr lang="en-US"/>
          </a:p>
        </p:txBody>
      </p:sp>
    </p:spTree>
    <p:extLst>
      <p:ext uri="{BB962C8B-B14F-4D97-AF65-F5344CB8AC3E}">
        <p14:creationId xmlns:p14="http://schemas.microsoft.com/office/powerpoint/2010/main" val="9508870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37</a:t>
            </a:fld>
            <a:endParaRPr lang="en-US"/>
          </a:p>
        </p:txBody>
      </p:sp>
    </p:spTree>
    <p:extLst>
      <p:ext uri="{BB962C8B-B14F-4D97-AF65-F5344CB8AC3E}">
        <p14:creationId xmlns:p14="http://schemas.microsoft.com/office/powerpoint/2010/main" val="1197599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38</a:t>
            </a:fld>
            <a:endParaRPr lang="en-US"/>
          </a:p>
        </p:txBody>
      </p:sp>
    </p:spTree>
    <p:extLst>
      <p:ext uri="{BB962C8B-B14F-4D97-AF65-F5344CB8AC3E}">
        <p14:creationId xmlns:p14="http://schemas.microsoft.com/office/powerpoint/2010/main" val="14105161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39</a:t>
            </a:fld>
            <a:endParaRPr lang="en-US"/>
          </a:p>
        </p:txBody>
      </p:sp>
    </p:spTree>
    <p:extLst>
      <p:ext uri="{BB962C8B-B14F-4D97-AF65-F5344CB8AC3E}">
        <p14:creationId xmlns:p14="http://schemas.microsoft.com/office/powerpoint/2010/main" val="22942276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40</a:t>
            </a:fld>
            <a:endParaRPr lang="en-US" altLang="x-none"/>
          </a:p>
        </p:txBody>
      </p:sp>
    </p:spTree>
    <p:extLst>
      <p:ext uri="{BB962C8B-B14F-4D97-AF65-F5344CB8AC3E}">
        <p14:creationId xmlns:p14="http://schemas.microsoft.com/office/powerpoint/2010/main" val="3790113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500" dirty="0">
                <a:latin typeface="Calibri" pitchFamily="34" charset="0"/>
                <a:ea typeface="ＭＳ Ｐゴシック" pitchFamily="34" charset="-128"/>
              </a:rPr>
              <a:t>Descriptive statistics are not used to make inferences to the population</a:t>
            </a:r>
            <a:endParaRPr lang="en-US" sz="2500" dirty="0">
              <a:latin typeface="Calibri" pitchFamily="34" charset="0"/>
              <a:ea typeface="ＭＳ Ｐゴシック" pitchFamily="34" charset="-128"/>
            </a:endParaRPr>
          </a:p>
          <a:p>
            <a:r>
              <a:rPr lang="en-US" sz="2500" dirty="0">
                <a:latin typeface="Calibri" pitchFamily="34" charset="0"/>
                <a:ea typeface="ＭＳ Ｐゴシック" pitchFamily="34" charset="-128"/>
              </a:rPr>
              <a:t>Descriptive statistics (including frequency distributions) are a good way to get a first glimpse at data</a:t>
            </a:r>
          </a:p>
          <a:p>
            <a:r>
              <a:rPr lang="en-US" sz="2500" dirty="0">
                <a:latin typeface="Calibri" pitchFamily="34" charset="0"/>
                <a:ea typeface="ＭＳ Ｐゴシック" pitchFamily="34" charset="-128"/>
              </a:rPr>
              <a:t>Not very powerful in terms of analysis</a:t>
            </a:r>
          </a:p>
          <a:p>
            <a:r>
              <a:rPr lang="en-US" sz="2500" dirty="0">
                <a:latin typeface="Calibri" pitchFamily="34" charset="0"/>
                <a:ea typeface="ＭＳ Ｐゴシック" pitchFamily="34" charset="-128"/>
              </a:rPr>
              <a:t>Are a good place to start when you come across a new set of data</a:t>
            </a:r>
          </a:p>
          <a:p>
            <a:r>
              <a:rPr lang="en-US" sz="2500" dirty="0">
                <a:latin typeface="Calibri" pitchFamily="34" charset="0"/>
                <a:ea typeface="ＭＳ Ｐゴシック" pitchFamily="34" charset="-128"/>
              </a:rPr>
              <a:t>Best used as complements to other forms of analysis</a:t>
            </a:r>
          </a:p>
          <a:p>
            <a:pPr lvl="1"/>
            <a:r>
              <a:rPr lang="en-US" sz="1900" dirty="0">
                <a:latin typeface="Calibri" pitchFamily="34" charset="0"/>
                <a:ea typeface="ＭＳ Ｐゴシック" pitchFamily="34" charset="-128"/>
              </a:rPr>
              <a:t>Can be used for some qualitative work like case studies or to look at a larger pattern when investigating a micro-level phenomenon</a:t>
            </a:r>
          </a:p>
          <a:p>
            <a:pPr lvl="1"/>
            <a:r>
              <a:rPr lang="en-US" sz="1900" dirty="0">
                <a:latin typeface="Calibri" pitchFamily="34" charset="0"/>
                <a:ea typeface="ＭＳ Ｐゴシック" pitchFamily="34" charset="-128"/>
              </a:rPr>
              <a:t>Can be used with other forms of quantitative analysis to provide introductory remarks or support the forms of analysis being used</a:t>
            </a:r>
            <a:r>
              <a:rPr lang="en-US" sz="2100" dirty="0">
                <a:latin typeface="Calibri" pitchFamily="34" charset="0"/>
                <a:ea typeface="ＭＳ Ｐゴシック" pitchFamily="34" charset="-128"/>
              </a:rPr>
              <a:t> </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41</a:t>
            </a:fld>
            <a:endParaRPr lang="en-US"/>
          </a:p>
        </p:txBody>
      </p:sp>
    </p:spTree>
    <p:extLst>
      <p:ext uri="{BB962C8B-B14F-4D97-AF65-F5344CB8AC3E}">
        <p14:creationId xmlns:p14="http://schemas.microsoft.com/office/powerpoint/2010/main" val="11030977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43</a:t>
            </a:fld>
            <a:endParaRPr lang="en-US"/>
          </a:p>
        </p:txBody>
      </p:sp>
    </p:spTree>
    <p:extLst>
      <p:ext uri="{BB962C8B-B14F-4D97-AF65-F5344CB8AC3E}">
        <p14:creationId xmlns:p14="http://schemas.microsoft.com/office/powerpoint/2010/main" val="35930422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48</a:t>
            </a:fld>
            <a:endParaRPr lang="en-US" altLang="x-none"/>
          </a:p>
        </p:txBody>
      </p:sp>
    </p:spTree>
    <p:extLst>
      <p:ext uri="{BB962C8B-B14F-4D97-AF65-F5344CB8AC3E}">
        <p14:creationId xmlns:p14="http://schemas.microsoft.com/office/powerpoint/2010/main" val="199899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R/RStudio: its a free open-source statistical computing language that’s used extensively by academics, business and policy researchers;</a:t>
            </a:r>
          </a:p>
          <a:p>
            <a:endParaRPr lang="en-GB" dirty="0"/>
          </a:p>
          <a:p>
            <a:r>
              <a:rPr lang="en-GB" dirty="0"/>
              <a:t>And what I mean by open source as well, the software is community-led by the ‘R project’ and this could anyone – you can develop packages for users and contribute to the continued development of R software. </a:t>
            </a:r>
          </a:p>
          <a:p>
            <a:endParaRPr lang="en-GB" dirty="0"/>
          </a:p>
          <a:p>
            <a:r>
              <a:rPr lang="en-GB" dirty="0"/>
              <a:t>It is a very powerful software for performing a wide variety of analysis ranging from a, b, c, d and many more</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49</a:t>
            </a:fld>
            <a:endParaRPr lang="en-US"/>
          </a:p>
        </p:txBody>
      </p:sp>
    </p:spTree>
    <p:extLst>
      <p:ext uri="{BB962C8B-B14F-4D97-AF65-F5344CB8AC3E}">
        <p14:creationId xmlns:p14="http://schemas.microsoft.com/office/powerpoint/2010/main" val="2074078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Moodle is an important part of this course – here is where you will have access all the lecture videos, and the practical &amp; seminar materials (which includes the datasets, guidance notes and videos).  </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9</a:t>
            </a:fld>
            <a:endParaRPr lang="en-US"/>
          </a:p>
        </p:txBody>
      </p:sp>
    </p:spTree>
    <p:extLst>
      <p:ext uri="{BB962C8B-B14F-4D97-AF65-F5344CB8AC3E}">
        <p14:creationId xmlns:p14="http://schemas.microsoft.com/office/powerpoint/2010/main" val="18646355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Can perform statistics with ease</a:t>
            </a:r>
          </a:p>
          <a:p>
            <a:endParaRPr lang="en-GB" dirty="0"/>
          </a:p>
          <a:p>
            <a:r>
              <a:rPr lang="en-GB" dirty="0"/>
              <a:t>Has a huge range of functions for performing numerous impressive visualisations </a:t>
            </a:r>
          </a:p>
          <a:p>
            <a:endParaRPr lang="en-GB" dirty="0"/>
          </a:p>
          <a:p>
            <a:r>
              <a:rPr lang="en-GB" dirty="0"/>
              <a:t>Can carry out rapid for data management in cleaning of various data structures - these include but limited to simple spreadsheets as data frames, but you work with spatial data structures, network structures and many more....</a:t>
            </a:r>
          </a:p>
          <a:p>
            <a:endParaRPr lang="en-GB" dirty="0"/>
          </a:p>
          <a:p>
            <a:r>
              <a:rPr lang="en-GB" dirty="0"/>
              <a:t>Since its open-source, its free for the individual and companies - therefore its increasingly the industry standard for data analysis. </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50</a:t>
            </a:fld>
            <a:endParaRPr lang="en-US"/>
          </a:p>
        </p:txBody>
      </p:sp>
    </p:spTree>
    <p:extLst>
      <p:ext uri="{BB962C8B-B14F-4D97-AF65-F5344CB8AC3E}">
        <p14:creationId xmlns:p14="http://schemas.microsoft.com/office/powerpoint/2010/main" val="36090590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54</a:t>
            </a:fld>
            <a:endParaRPr lang="en-US" altLang="x-none"/>
          </a:p>
        </p:txBody>
      </p:sp>
    </p:spTree>
    <p:extLst>
      <p:ext uri="{BB962C8B-B14F-4D97-AF65-F5344CB8AC3E}">
        <p14:creationId xmlns:p14="http://schemas.microsoft.com/office/powerpoint/2010/main" val="33180610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A62181B-723A-0945-8D8D-6A6BB0D8F5A6}" type="slidenum">
              <a:rPr lang="en-US" smtClean="0"/>
              <a:t>56</a:t>
            </a:fld>
            <a:endParaRPr lang="en-US"/>
          </a:p>
        </p:txBody>
      </p:sp>
    </p:spTree>
    <p:extLst>
      <p:ext uri="{BB962C8B-B14F-4D97-AF65-F5344CB8AC3E}">
        <p14:creationId xmlns:p14="http://schemas.microsoft.com/office/powerpoint/2010/main" val="3756252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now… let’s begin lectures now!</a:t>
            </a:r>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12</a:t>
            </a:fld>
            <a:endParaRPr lang="en-US" altLang="x-none"/>
          </a:p>
        </p:txBody>
      </p:sp>
    </p:spTree>
    <p:extLst>
      <p:ext uri="{BB962C8B-B14F-4D97-AF65-F5344CB8AC3E}">
        <p14:creationId xmlns:p14="http://schemas.microsoft.com/office/powerpoint/2010/main" val="561807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now… let’s begin lectures now!</a:t>
            </a:r>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15</a:t>
            </a:fld>
            <a:endParaRPr lang="en-US" altLang="x-none"/>
          </a:p>
        </p:txBody>
      </p:sp>
    </p:spTree>
    <p:extLst>
      <p:ext uri="{BB962C8B-B14F-4D97-AF65-F5344CB8AC3E}">
        <p14:creationId xmlns:p14="http://schemas.microsoft.com/office/powerpoint/2010/main" val="1629371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best to narrate you own experience</a:t>
            </a:r>
          </a:p>
        </p:txBody>
      </p:sp>
      <p:sp>
        <p:nvSpPr>
          <p:cNvPr id="4" name="Slide Number Placeholder 3"/>
          <p:cNvSpPr>
            <a:spLocks noGrp="1"/>
          </p:cNvSpPr>
          <p:nvPr>
            <p:ph type="sldNum" sz="quarter" idx="5"/>
          </p:nvPr>
        </p:nvSpPr>
        <p:spPr/>
        <p:txBody>
          <a:bodyPr/>
          <a:lstStyle/>
          <a:p>
            <a:fld id="{7A62181B-723A-0945-8D8D-6A6BB0D8F5A6}" type="slidenum">
              <a:rPr lang="en-US" smtClean="0"/>
              <a:t>17</a:t>
            </a:fld>
            <a:endParaRPr lang="en-US"/>
          </a:p>
        </p:txBody>
      </p:sp>
    </p:spTree>
    <p:extLst>
      <p:ext uri="{BB962C8B-B14F-4D97-AF65-F5344CB8AC3E}">
        <p14:creationId xmlns:p14="http://schemas.microsoft.com/office/powerpoint/2010/main" val="2207092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a:t>Why is it important… we need it to deal with Big data – </a:t>
            </a:r>
          </a:p>
          <a:p>
            <a:endParaRPr lang="en-US" sz="1200" i="1" dirty="0"/>
          </a:p>
          <a:p>
            <a:r>
              <a:rPr lang="en-GB" sz="1200" b="0" i="0" u="none" strike="noStrike" kern="1200" dirty="0">
                <a:solidFill>
                  <a:schemeClr val="tx1"/>
                </a:solidFill>
                <a:effectLst/>
                <a:latin typeface="+mn-lt"/>
                <a:ea typeface="+mn-ea"/>
                <a:cs typeface="+mn-cs"/>
              </a:rPr>
              <a:t>Big data is now evolved to into field which looks for ways to analysing, or otherwise dealing with data sets that are too large or complex to be dealt with by traditional data-processing application software.</a:t>
            </a:r>
            <a:endParaRPr lang="en-US" sz="1200" dirty="0"/>
          </a:p>
          <a:p>
            <a:endParaRPr lang="en-US" sz="1200" dirty="0"/>
          </a:p>
          <a:p>
            <a:r>
              <a:rPr lang="en-US" sz="1200" dirty="0"/>
              <a:t>In social science the term is often used to mean “bigger than an Excel spreadsheet”. It has become a buzzword, but one that has awakened people to the need for people to clean, manipulate and analyze data.</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18</a:t>
            </a:fld>
            <a:endParaRPr lang="en-US"/>
          </a:p>
        </p:txBody>
      </p:sp>
    </p:spTree>
    <p:extLst>
      <p:ext uri="{BB962C8B-B14F-4D97-AF65-F5344CB8AC3E}">
        <p14:creationId xmlns:p14="http://schemas.microsoft.com/office/powerpoint/2010/main" val="2863742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An example of big data</a:t>
            </a:r>
          </a:p>
          <a:p>
            <a:endParaRPr lang="en-GB" dirty="0"/>
          </a:p>
        </p:txBody>
      </p:sp>
    </p:spTree>
    <p:extLst>
      <p:ext uri="{BB962C8B-B14F-4D97-AF65-F5344CB8AC3E}">
        <p14:creationId xmlns:p14="http://schemas.microsoft.com/office/powerpoint/2010/main" val="3476739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example of big data:</a:t>
            </a:r>
          </a:p>
          <a:p>
            <a:endParaRPr lang="en-GB" dirty="0"/>
          </a:p>
          <a:p>
            <a:r>
              <a:rPr lang="en-GB" dirty="0"/>
              <a:t>This image is an analysis of the 2011 census questionnaire for England – which contained a 56 questions that provided a broad spectrum of answers. This data set is a subset for London containing 3.2 million households alone covering several attributes age structure, living situation, martial status, ethnic group, religion and so many attributes group by London borough  - the genomic visualisations where applied to this context to reveal London’s genetic make-up  based on this sociodemographic characteristics </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20</a:t>
            </a:fld>
            <a:endParaRPr lang="en-US"/>
          </a:p>
        </p:txBody>
      </p:sp>
    </p:spTree>
    <p:extLst>
      <p:ext uri="{BB962C8B-B14F-4D97-AF65-F5344CB8AC3E}">
        <p14:creationId xmlns:p14="http://schemas.microsoft.com/office/powerpoint/2010/main" val="29692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23556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1/14/25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938232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1/14/25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688068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050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6C21D7B2-F6DF-4749-BE48-6DFE0A2356E7}" type="slidenum">
              <a:rPr lang="en-US" altLang="x-none"/>
              <a:pPr/>
              <a:t>‹#›</a:t>
            </a:fld>
            <a:endParaRPr lang="en-US" altLang="x-none"/>
          </a:p>
        </p:txBody>
      </p:sp>
    </p:spTree>
    <p:extLst>
      <p:ext uri="{BB962C8B-B14F-4D97-AF65-F5344CB8AC3E}">
        <p14:creationId xmlns:p14="http://schemas.microsoft.com/office/powerpoint/2010/main" val="3356977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1/14/25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341600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49376"/>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1/14/25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54571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1/14/25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98157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1/14/25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394450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1/14/25</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663815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1/14/25</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555854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761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1/14/25</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700700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1/14/25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183661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1/14/25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277580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49376"/>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1/14/25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318674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1/14/25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28916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1/14/25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304417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1/14/25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836223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1/14/25</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2072458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1/14/25</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64637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1/14/25</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518894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1/14/25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916052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1/14/25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776337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11275948" y="6373870"/>
            <a:ext cx="540000" cy="144000"/>
          </a:xfrm>
          <a:prstGeom prst="rect">
            <a:avLst/>
          </a:prstGeom>
        </p:spPr>
        <p:txBody>
          <a:bodyPr vert="horz" lIns="0" tIns="0" rIns="0" bIns="0" rtlCol="0" anchor="b" anchorCtr="0">
            <a:noAutofit/>
          </a:bodyPr>
          <a:lstStyle>
            <a:lvl1pPr algn="r">
              <a:defRPr sz="1000" b="1">
                <a:solidFill>
                  <a:schemeClr val="tx1"/>
                </a:solidFill>
              </a:defRPr>
            </a:lvl1pPr>
          </a:lstStyle>
          <a:p>
            <a:fld id="{0B868178-02AE-42FC-958D-6B8F13B60175}" type="slidenum">
              <a:rPr lang="en-GB" smtClean="0"/>
              <a:pPr/>
              <a:t>‹#›</a:t>
            </a:fld>
            <a:endParaRPr lang="en-GB" dirty="0"/>
          </a:p>
        </p:txBody>
      </p:sp>
      <p:cxnSp>
        <p:nvCxnSpPr>
          <p:cNvPr id="8" name="Straight Connector 7"/>
          <p:cNvCxnSpPr/>
          <p:nvPr userDrawn="1"/>
        </p:nvCxnSpPr>
        <p:spPr>
          <a:xfrm>
            <a:off x="443876" y="6366670"/>
            <a:ext cx="113720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271508" y="6382660"/>
            <a:ext cx="6552728" cy="400110"/>
          </a:xfrm>
          <a:prstGeom prst="rect">
            <a:avLst/>
          </a:prstGeom>
        </p:spPr>
        <p:txBody>
          <a:bodyPr wrap="square">
            <a:spAutoFit/>
          </a:bodyPr>
          <a:lstStyle/>
          <a:p>
            <a:r>
              <a:rPr lang="en-GB" sz="1000" dirty="0"/>
              <a:t>Anwar Musah</a:t>
            </a:r>
          </a:p>
          <a:p>
            <a:r>
              <a:rPr lang="en-GB" sz="1000" baseline="0" dirty="0"/>
              <a:t>Department of Geography | University College London</a:t>
            </a:r>
            <a:endParaRPr lang="en-GB" sz="1000" dirty="0"/>
          </a:p>
        </p:txBody>
      </p:sp>
      <p:sp>
        <p:nvSpPr>
          <p:cNvPr id="10" name="Rectangle 9"/>
          <p:cNvSpPr/>
          <p:nvPr userDrawn="1"/>
        </p:nvSpPr>
        <p:spPr>
          <a:xfrm>
            <a:off x="407412" y="6382660"/>
            <a:ext cx="809837" cy="246221"/>
          </a:xfrm>
          <a:prstGeom prst="rect">
            <a:avLst/>
          </a:prstGeom>
        </p:spPr>
        <p:txBody>
          <a:bodyPr wrap="none">
            <a:spAutoFit/>
          </a:bodyPr>
          <a:lstStyle/>
          <a:p>
            <a:r>
              <a:rPr lang="en-US" sz="1000" dirty="0"/>
              <a:t>08/01/2024</a:t>
            </a:r>
            <a:endParaRPr lang="en-GB" sz="1000" dirty="0"/>
          </a:p>
        </p:txBody>
      </p:sp>
      <p:grpSp>
        <p:nvGrpSpPr>
          <p:cNvPr id="6" name="Group 5">
            <a:extLst>
              <a:ext uri="{FF2B5EF4-FFF2-40B4-BE49-F238E27FC236}">
                <a16:creationId xmlns:a16="http://schemas.microsoft.com/office/drawing/2014/main" id="{7BDAA3BF-490B-F04A-A2CB-E621585C9A06}"/>
              </a:ext>
            </a:extLst>
          </p:cNvPr>
          <p:cNvGrpSpPr/>
          <p:nvPr userDrawn="1"/>
        </p:nvGrpSpPr>
        <p:grpSpPr>
          <a:xfrm>
            <a:off x="0" y="-2117"/>
            <a:ext cx="12192000" cy="988484"/>
            <a:chOff x="0" y="-1588"/>
            <a:chExt cx="9144000" cy="741363"/>
          </a:xfrm>
          <a:solidFill>
            <a:srgbClr val="D6D2C4"/>
          </a:solidFill>
        </p:grpSpPr>
        <p:sp>
          <p:nvSpPr>
            <p:cNvPr id="11" name="Freeform 5">
              <a:extLst>
                <a:ext uri="{FF2B5EF4-FFF2-40B4-BE49-F238E27FC236}">
                  <a16:creationId xmlns:a16="http://schemas.microsoft.com/office/drawing/2014/main" id="{B61271D3-7DDF-6F43-BB50-A40EB80AAFC3}"/>
                </a:ext>
              </a:extLst>
            </p:cNvPr>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2" name="Picture 11">
              <a:extLst>
                <a:ext uri="{FF2B5EF4-FFF2-40B4-BE49-F238E27FC236}">
                  <a16:creationId xmlns:a16="http://schemas.microsoft.com/office/drawing/2014/main" id="{5434D1C0-E761-1A47-8DBA-F01E27D73688}"/>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3" name="Text Placeholder 6">
            <a:extLst>
              <a:ext uri="{FF2B5EF4-FFF2-40B4-BE49-F238E27FC236}">
                <a16:creationId xmlns:a16="http://schemas.microsoft.com/office/drawing/2014/main" id="{DF6B7FAD-114F-BE45-98FE-B3374CB38F71}"/>
              </a:ext>
            </a:extLst>
          </p:cNvPr>
          <p:cNvSpPr txBox="1">
            <a:spLocks/>
          </p:cNvSpPr>
          <p:nvPr userDrawn="1"/>
        </p:nvSpPr>
        <p:spPr>
          <a:xfrm>
            <a:off x="288000" y="288000"/>
            <a:ext cx="7318611" cy="390725"/>
          </a:xfrm>
        </p:spPr>
        <p:txBody>
          <a:bodyPr lIns="0" tIns="0" rIns="0" bIns="0">
            <a:noAutofit/>
          </a:bodyPr>
          <a:lstStyle>
            <a:lvl1pPr marL="0" indent="0" algn="l" defTabSz="914400" rtl="0" eaLnBrk="1" latinLnBrk="0" hangingPunct="1">
              <a:lnSpc>
                <a:spcPct val="80000"/>
              </a:lnSpc>
              <a:spcBef>
                <a:spcPts val="1000"/>
              </a:spcBef>
              <a:buFont typeface="Arial"/>
              <a:buNone/>
              <a:defRPr sz="1467" kern="1200" baseline="0">
                <a:solidFill>
                  <a:schemeClr val="bg1"/>
                </a:solidFill>
                <a:latin typeface="+mn-lt"/>
                <a:ea typeface="+mn-ea"/>
                <a:cs typeface="+mn-cs"/>
              </a:defRPr>
            </a:lvl1pPr>
            <a:lvl2pPr marL="0" indent="0" algn="l" defTabSz="914400" rtl="0" eaLnBrk="1" latinLnBrk="0" hangingPunct="1">
              <a:lnSpc>
                <a:spcPct val="80000"/>
              </a:lnSpc>
              <a:spcBef>
                <a:spcPts val="500"/>
              </a:spcBef>
              <a:buFont typeface="Arial"/>
              <a:buNone/>
              <a:defRPr sz="1467" kern="1200">
                <a:solidFill>
                  <a:schemeClr val="bg1"/>
                </a:solidFill>
                <a:latin typeface="+mn-lt"/>
                <a:ea typeface="+mn-ea"/>
                <a:cs typeface="+mn-cs"/>
              </a:defRPr>
            </a:lvl2pPr>
            <a:lvl3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Department of Geography</a:t>
            </a:r>
            <a:endParaRPr lang="en-US" dirty="0"/>
          </a:p>
        </p:txBody>
      </p:sp>
    </p:spTree>
    <p:extLst>
      <p:ext uri="{BB962C8B-B14F-4D97-AF65-F5344CB8AC3E}">
        <p14:creationId xmlns:p14="http://schemas.microsoft.com/office/powerpoint/2010/main" val="1012577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911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usah@ucl.ac.uk"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0.xml"/><Relationship Id="rId6" Type="http://schemas.openxmlformats.org/officeDocument/2006/relationships/hyperlink" Target="https://uclpg-msc-sgds.github.io/POLS0008/" TargetMode="Externa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gif"/><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0.xml"/><Relationship Id="rId4" Type="http://schemas.openxmlformats.org/officeDocument/2006/relationships/hyperlink" Target="http://hbr.org/2012/10/data-scientist-the-sexiest-job-of-the-21st-century/"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png"/><Relationship Id="rId7" Type="http://schemas.openxmlformats.org/officeDocument/2006/relationships/hyperlink" Target="https://espen.afro.who.int/"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hyperlink" Target="http://www.thiswormyworld.org/" TargetMode="External"/><Relationship Id="rId5" Type="http://schemas.openxmlformats.org/officeDocument/2006/relationships/image" Target="../media/image21.jpeg"/><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3.jp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0.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journal.r-project.org/"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hyperlink" Target="https://www.rstudio.com/" TargetMode="External"/><Relationship Id="rId5" Type="http://schemas.openxmlformats.org/officeDocument/2006/relationships/hyperlink" Target="https://www.r-project.org/" TargetMode="External"/><Relationship Id="rId4" Type="http://schemas.openxmlformats.org/officeDocument/2006/relationships/image" Target="../media/image35.jpe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mailto:a.musah@ucl.ac.uk" TargetMode="External"/><Relationship Id="rId5" Type="http://schemas.openxmlformats.org/officeDocument/2006/relationships/hyperlink" Target="mailto:stephen.jivraj@ucl.ac.uk" TargetMode="External"/><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0.xml"/><Relationship Id="rId6" Type="http://schemas.openxmlformats.org/officeDocument/2006/relationships/image" Target="../media/image39.png"/><Relationship Id="rId5" Type="http://schemas.openxmlformats.org/officeDocument/2006/relationships/image" Target="../media/image38.jpg"/><Relationship Id="rId10" Type="http://schemas.openxmlformats.org/officeDocument/2006/relationships/image" Target="../media/image43.png"/><Relationship Id="rId4" Type="http://schemas.openxmlformats.org/officeDocument/2006/relationships/image" Target="../media/image37.jpeg"/><Relationship Id="rId9"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youtube.com/watch?v=9F_N4vbOL8A"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gif"/><Relationship Id="rId1" Type="http://schemas.openxmlformats.org/officeDocument/2006/relationships/slideLayout" Target="../slideLayouts/slideLayout20.xml"/><Relationship Id="rId6" Type="http://schemas.openxmlformats.org/officeDocument/2006/relationships/image" Target="../media/image50.jpeg"/><Relationship Id="rId5" Type="http://schemas.openxmlformats.org/officeDocument/2006/relationships/image" Target="../media/image49.png"/><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hyperlink" Target="https://rstudio.data-science.rc.ucl.ac.uk/" TargetMode="External"/><Relationship Id="rId2" Type="http://schemas.openxmlformats.org/officeDocument/2006/relationships/image" Target="../media/image35.jpeg"/><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20.xml"/><Relationship Id="rId6" Type="http://schemas.openxmlformats.org/officeDocument/2006/relationships/hyperlink" Target="https://github.com/UCLPG-MSC-SGDS/POLS0008/raw/main/Gamer%20Data.zip" TargetMode="External"/><Relationship Id="rId5" Type="http://schemas.openxmlformats.org/officeDocument/2006/relationships/image" Target="../media/image53.png"/><Relationship Id="rId4" Type="http://schemas.openxmlformats.org/officeDocument/2006/relationships/hyperlink" Target="https://psnprofiles.com/" TargetMode="External"/></Relationships>
</file>

<file path=ppt/slides/_rels/slide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jpeg"/><Relationship Id="rId7" Type="http://schemas.openxmlformats.org/officeDocument/2006/relationships/image" Target="../media/image6.jp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mailto:rob.davidson.19@ucl.ac.uk" TargetMode="External"/><Relationship Id="rId5" Type="http://schemas.openxmlformats.org/officeDocument/2006/relationships/hyperlink" Target="mailto:tie.franco-brotto@ucl.ac.uk" TargetMode="External"/><Relationship Id="rId4" Type="http://schemas.openxmlformats.org/officeDocument/2006/relationships/hyperlink" Target="mailto:r.labbe@ucl.ac.uk"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67A4CB3-F0C9-5F4A-8B2A-F66E99725E17}"/>
              </a:ext>
            </a:extLst>
          </p:cNvPr>
          <p:cNvSpPr/>
          <p:nvPr/>
        </p:nvSpPr>
        <p:spPr>
          <a:xfrm>
            <a:off x="336884" y="1351367"/>
            <a:ext cx="11518231" cy="4462760"/>
          </a:xfrm>
          <a:prstGeom prst="rect">
            <a:avLst/>
          </a:prstGeom>
        </p:spPr>
        <p:txBody>
          <a:bodyPr wrap="square">
            <a:spAutoFit/>
          </a:bodyPr>
          <a:lstStyle/>
          <a:p>
            <a:r>
              <a:rPr lang="en-GB" sz="3200" b="1" cap="all" dirty="0">
                <a:latin typeface="Helvetica Neue Light" panose="02000403000000020004" pitchFamily="2" charset="0"/>
                <a:ea typeface="Helvetica Neue Light" panose="02000403000000020004" pitchFamily="2" charset="0"/>
                <a:cs typeface="Calibri Light" charset="0"/>
              </a:rPr>
              <a:t>POLS0008</a:t>
            </a:r>
          </a:p>
          <a:p>
            <a:r>
              <a:rPr lang="en-GB" sz="3200" b="1" cap="all" dirty="0">
                <a:latin typeface="Helvetica Neue Light" panose="02000403000000020004" pitchFamily="2" charset="0"/>
                <a:ea typeface="Helvetica Neue Light" panose="02000403000000020004" pitchFamily="2" charset="0"/>
                <a:cs typeface="Calibri Light" charset="0"/>
              </a:rPr>
              <a:t>INTRODUCTION TO QUANTITATIVE RESEARCH METHODS</a:t>
            </a:r>
            <a:br>
              <a:rPr lang="en-GB" sz="2000" cap="all" dirty="0">
                <a:latin typeface="Helvetica Neue Light" panose="02000403000000020004" pitchFamily="2" charset="0"/>
                <a:ea typeface="Helvetica Neue Light" panose="02000403000000020004" pitchFamily="2" charset="0"/>
                <a:cs typeface="Calibri Light" charset="0"/>
              </a:rPr>
            </a:br>
            <a:endParaRPr lang="en-GB" sz="2000" cap="all" dirty="0">
              <a:latin typeface="Helvetica Neue Light" panose="02000403000000020004" pitchFamily="2" charset="0"/>
              <a:ea typeface="Helvetica Neue Light" panose="02000403000000020004" pitchFamily="2" charset="0"/>
              <a:cs typeface="Calibri Light" charset="0"/>
            </a:endParaRPr>
          </a:p>
          <a:p>
            <a:endParaRPr lang="en-GB" sz="3200" b="1" cap="all" dirty="0">
              <a:solidFill>
                <a:prstClr val="black"/>
              </a:solidFill>
              <a:latin typeface="Helvetica Neue Light" panose="02000403000000020004" pitchFamily="2" charset="0"/>
              <a:ea typeface="Helvetica Neue Light" panose="02000403000000020004" pitchFamily="2" charset="0"/>
              <a:cs typeface="Calibri Light" charset="0"/>
            </a:endParaRPr>
          </a:p>
          <a:p>
            <a:r>
              <a:rPr lang="en-GB" sz="3200" b="1" cap="all" dirty="0">
                <a:solidFill>
                  <a:prstClr val="black"/>
                </a:solidFill>
                <a:latin typeface="Helvetica Neue Light" panose="02000403000000020004" pitchFamily="2" charset="0"/>
                <a:ea typeface="Helvetica Neue Light" panose="02000403000000020004" pitchFamily="2" charset="0"/>
                <a:cs typeface="Calibri Light" charset="0"/>
              </a:rPr>
              <a:t>Week one: Understanding data</a:t>
            </a:r>
          </a:p>
          <a:p>
            <a:endParaRPr lang="en-GB" sz="2800" cap="all" dirty="0">
              <a:solidFill>
                <a:prstClr val="black"/>
              </a:solidFill>
              <a:latin typeface="Helvetica Neue Light" panose="02000403000000020004" pitchFamily="2" charset="0"/>
              <a:ea typeface="Helvetica Neue Light" panose="02000403000000020004" pitchFamily="2" charset="0"/>
              <a:cs typeface="Calibri Light" charset="0"/>
            </a:endParaRPr>
          </a:p>
          <a:p>
            <a:r>
              <a:rPr lang="en-GB"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Dr Anwar Musah (</a:t>
            </a:r>
            <a:r>
              <a:rPr lang="en-GB"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hlinkClick r:id="rId3"/>
              </a:rPr>
              <a:t>a.musah@ucl.ac.uk</a:t>
            </a:r>
            <a:r>
              <a:rPr lang="en-GB"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 </a:t>
            </a:r>
          </a:p>
          <a:p>
            <a:pPr lvl="0"/>
            <a:r>
              <a:rPr lang="en-US"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Lecturer in Social and Geographic Data Science</a:t>
            </a:r>
          </a:p>
          <a:p>
            <a:pPr lvl="0"/>
            <a:r>
              <a:rPr lang="en-US" altLang="en-US" sz="2400" dirty="0">
                <a:latin typeface="Helvetica Neue Light" panose="02000403000000020004" pitchFamily="2" charset="0"/>
                <a:ea typeface="Helvetica Neue Light" panose="02000403000000020004" pitchFamily="2" charset="0"/>
                <a:cs typeface="Helvetica Neue" panose="02000503000000020004" pitchFamily="2" charset="0"/>
              </a:rPr>
              <a:t>UCL Geography</a:t>
            </a:r>
          </a:p>
          <a:p>
            <a:br>
              <a:rPr lang="en-GB" sz="2000" cap="all" dirty="0">
                <a:latin typeface="Helvetica Neue Light" panose="02000403000000020004" pitchFamily="2" charset="0"/>
                <a:ea typeface="Helvetica Neue Light" panose="02000403000000020004" pitchFamily="2" charset="0"/>
                <a:cs typeface="Calibri Light" charset="0"/>
              </a:rPr>
            </a:br>
            <a:endParaRPr lang="en-GB" sz="1600" cap="all" dirty="0">
              <a:latin typeface="Helvetica Neue Light" panose="02000403000000020004" pitchFamily="2" charset="0"/>
              <a:ea typeface="Helvetica Neue Light" panose="02000403000000020004" pitchFamily="2" charset="0"/>
              <a:cs typeface="Calibri Light" charset="0"/>
            </a:endParaRPr>
          </a:p>
        </p:txBody>
      </p:sp>
      <p:sp>
        <p:nvSpPr>
          <p:cNvPr id="4" name="Slide Number Placeholder 3">
            <a:extLst>
              <a:ext uri="{FF2B5EF4-FFF2-40B4-BE49-F238E27FC236}">
                <a16:creationId xmlns:a16="http://schemas.microsoft.com/office/drawing/2014/main" id="{4EDC729C-1B10-9942-8A36-0EC6012A06D7}"/>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pic>
        <p:nvPicPr>
          <p:cNvPr id="5" name="Picture 4">
            <a:extLst>
              <a:ext uri="{FF2B5EF4-FFF2-40B4-BE49-F238E27FC236}">
                <a16:creationId xmlns:a16="http://schemas.microsoft.com/office/drawing/2014/main" id="{5E7F389B-F6B0-A94C-97E9-5A3AD8DBB514}"/>
              </a:ext>
            </a:extLst>
          </p:cNvPr>
          <p:cNvPicPr>
            <a:picLocks noChangeAspect="1"/>
          </p:cNvPicPr>
          <p:nvPr/>
        </p:nvPicPr>
        <p:blipFill>
          <a:blip r:embed="rId4"/>
          <a:stretch>
            <a:fillRect/>
          </a:stretch>
        </p:blipFill>
        <p:spPr>
          <a:xfrm>
            <a:off x="0" y="0"/>
            <a:ext cx="12192000" cy="970069"/>
          </a:xfrm>
          <a:prstGeom prst="rect">
            <a:avLst/>
          </a:prstGeom>
        </p:spPr>
      </p:pic>
      <p:sp>
        <p:nvSpPr>
          <p:cNvPr id="2" name="TextBox 1">
            <a:extLst>
              <a:ext uri="{FF2B5EF4-FFF2-40B4-BE49-F238E27FC236}">
                <a16:creationId xmlns:a16="http://schemas.microsoft.com/office/drawing/2014/main" id="{D0EE4E06-EA50-6E5E-F02C-CADD52DF3B52}"/>
              </a:ext>
            </a:extLst>
          </p:cNvPr>
          <p:cNvSpPr txBox="1"/>
          <p:nvPr/>
        </p:nvSpPr>
        <p:spPr>
          <a:xfrm>
            <a:off x="0" y="6573487"/>
            <a:ext cx="2456122" cy="261610"/>
          </a:xfrm>
          <a:prstGeom prst="rect">
            <a:avLst/>
          </a:prstGeom>
          <a:noFill/>
        </p:spPr>
        <p:txBody>
          <a:bodyPr wrap="none" rtlCol="0">
            <a:spAutoFit/>
          </a:bodyPr>
          <a:lstStyle/>
          <a:p>
            <a:r>
              <a:rPr lang="en-GB" sz="1100" b="1" dirty="0">
                <a:latin typeface="Arial" panose="020B0604020202020204" pitchFamily="34" charset="0"/>
                <a:cs typeface="Arial" panose="020B0604020202020204" pitchFamily="34" charset="0"/>
              </a:rPr>
              <a:t>Last updated</a:t>
            </a:r>
            <a:r>
              <a:rPr lang="en-GB" sz="1100" b="1">
                <a:latin typeface="Arial" panose="020B0604020202020204" pitchFamily="34" charset="0"/>
                <a:cs typeface="Arial" panose="020B0604020202020204" pitchFamily="34" charset="0"/>
              </a:rPr>
              <a:t>: 04:31am </a:t>
            </a:r>
            <a:r>
              <a:rPr lang="en-GB" sz="1100" b="1" dirty="0">
                <a:latin typeface="Arial" panose="020B0604020202020204" pitchFamily="34" charset="0"/>
                <a:cs typeface="Arial" panose="020B0604020202020204" pitchFamily="34" charset="0"/>
              </a:rPr>
              <a:t>14/01/2025</a:t>
            </a:r>
          </a:p>
        </p:txBody>
      </p:sp>
    </p:spTree>
    <p:extLst>
      <p:ext uri="{BB962C8B-B14F-4D97-AF65-F5344CB8AC3E}">
        <p14:creationId xmlns:p14="http://schemas.microsoft.com/office/powerpoint/2010/main" val="907104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B2646-5A54-A810-440F-680F0B14BF0E}"/>
              </a:ext>
            </a:extLst>
          </p:cNvPr>
          <p:cNvSpPr txBox="1">
            <a:spLocks/>
          </p:cNvSpPr>
          <p:nvPr/>
        </p:nvSpPr>
        <p:spPr>
          <a:xfrm>
            <a:off x="107347" y="91622"/>
            <a:ext cx="9197446" cy="69723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400" b="1" dirty="0">
                <a:latin typeface="Helvetica Neue" panose="02000503000000020004" pitchFamily="2" charset="0"/>
                <a:ea typeface="Helvetica Neue" panose="02000503000000020004" pitchFamily="2" charset="0"/>
                <a:cs typeface="Helvetica Neue" panose="02000503000000020004" pitchFamily="2" charset="0"/>
              </a:rPr>
              <a:t>Access to the content on Moodle [2] </a:t>
            </a:r>
          </a:p>
        </p:txBody>
      </p:sp>
      <p:sp>
        <p:nvSpPr>
          <p:cNvPr id="3" name="Slide Number Placeholder 3">
            <a:extLst>
              <a:ext uri="{FF2B5EF4-FFF2-40B4-BE49-F238E27FC236}">
                <a16:creationId xmlns:a16="http://schemas.microsoft.com/office/drawing/2014/main" id="{2C89562F-50E5-5857-B1B5-B781F4687A32}"/>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10</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pic>
        <p:nvPicPr>
          <p:cNvPr id="8" name="Picture 7" descr="A screenshot of a computer&#10;&#10;Description automatically generated with medium confidence">
            <a:extLst>
              <a:ext uri="{FF2B5EF4-FFF2-40B4-BE49-F238E27FC236}">
                <a16:creationId xmlns:a16="http://schemas.microsoft.com/office/drawing/2014/main" id="{AA64EC3D-3D2F-1933-ED85-C684AFB96A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4648" y="1140957"/>
            <a:ext cx="1230920" cy="9134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descr="Text&#10;&#10;Description automatically generated with medium confidence">
            <a:extLst>
              <a:ext uri="{FF2B5EF4-FFF2-40B4-BE49-F238E27FC236}">
                <a16:creationId xmlns:a16="http://schemas.microsoft.com/office/drawing/2014/main" id="{0FBF8CF0-0417-C32E-8880-40B5B7F6621E}"/>
              </a:ext>
            </a:extLst>
          </p:cNvPr>
          <p:cNvPicPr>
            <a:picLocks noChangeAspect="1"/>
          </p:cNvPicPr>
          <p:nvPr/>
        </p:nvPicPr>
        <p:blipFill rotWithShape="1">
          <a:blip r:embed="rId3">
            <a:extLst>
              <a:ext uri="{28A0092B-C50C-407E-A947-70E740481C1C}">
                <a14:useLocalDpi xmlns:a14="http://schemas.microsoft.com/office/drawing/2010/main" val="0"/>
              </a:ext>
            </a:extLst>
          </a:blip>
          <a:srcRect b="72631"/>
          <a:stretch/>
        </p:blipFill>
        <p:spPr>
          <a:xfrm>
            <a:off x="2794594" y="1140957"/>
            <a:ext cx="9075272" cy="9134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descr="Graphical user interface, website&#10;&#10;Description automatically generated">
            <a:extLst>
              <a:ext uri="{FF2B5EF4-FFF2-40B4-BE49-F238E27FC236}">
                <a16:creationId xmlns:a16="http://schemas.microsoft.com/office/drawing/2014/main" id="{9AA62DA5-6D40-F072-45DB-44E09B96E919}"/>
              </a:ext>
            </a:extLst>
          </p:cNvPr>
          <p:cNvPicPr>
            <a:picLocks noChangeAspect="1"/>
          </p:cNvPicPr>
          <p:nvPr/>
        </p:nvPicPr>
        <p:blipFill rotWithShape="1">
          <a:blip r:embed="rId4">
            <a:extLst>
              <a:ext uri="{28A0092B-C50C-407E-A947-70E740481C1C}">
                <a14:useLocalDpi xmlns:a14="http://schemas.microsoft.com/office/drawing/2010/main" val="0"/>
              </a:ext>
            </a:extLst>
          </a:blip>
          <a:srcRect b="12927"/>
          <a:stretch/>
        </p:blipFill>
        <p:spPr>
          <a:xfrm>
            <a:off x="2794596" y="2276821"/>
            <a:ext cx="9075271" cy="36845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a:extLst>
              <a:ext uri="{FF2B5EF4-FFF2-40B4-BE49-F238E27FC236}">
                <a16:creationId xmlns:a16="http://schemas.microsoft.com/office/drawing/2014/main" id="{A35E193A-5A41-648E-85EC-4C978E5436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338970">
            <a:off x="835319" y="1907005"/>
            <a:ext cx="739631" cy="739631"/>
          </a:xfrm>
          <a:prstGeom prst="rect">
            <a:avLst/>
          </a:prstGeom>
        </p:spPr>
      </p:pic>
      <p:sp>
        <p:nvSpPr>
          <p:cNvPr id="15" name="TextBox 14">
            <a:extLst>
              <a:ext uri="{FF2B5EF4-FFF2-40B4-BE49-F238E27FC236}">
                <a16:creationId xmlns:a16="http://schemas.microsoft.com/office/drawing/2014/main" id="{AEE101C0-F4FA-072C-C310-3A66FD8FD339}"/>
              </a:ext>
            </a:extLst>
          </p:cNvPr>
          <p:cNvSpPr txBox="1"/>
          <p:nvPr/>
        </p:nvSpPr>
        <p:spPr>
          <a:xfrm>
            <a:off x="2794594" y="6183843"/>
            <a:ext cx="8857406" cy="523220"/>
          </a:xfrm>
          <a:prstGeom prst="rect">
            <a:avLst/>
          </a:prstGeom>
          <a:solidFill>
            <a:schemeClr val="accent1"/>
          </a:solidFill>
          <a:ln>
            <a:solidFill>
              <a:schemeClr val="accent1"/>
            </a:solidFill>
          </a:ln>
        </p:spPr>
        <p:txBody>
          <a:bodyPr wrap="squar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All my lecture notes, reading lists, as well as guided videos and datasets for seminars for computer seminars are hosted on a GitHub website</a:t>
            </a:r>
          </a:p>
        </p:txBody>
      </p:sp>
      <p:sp>
        <p:nvSpPr>
          <p:cNvPr id="18" name="TextBox 17">
            <a:extLst>
              <a:ext uri="{FF2B5EF4-FFF2-40B4-BE49-F238E27FC236}">
                <a16:creationId xmlns:a16="http://schemas.microsoft.com/office/drawing/2014/main" id="{979E27F1-EDE0-D83E-CBBC-C34BF9612325}"/>
              </a:ext>
            </a:extLst>
          </p:cNvPr>
          <p:cNvSpPr txBox="1"/>
          <p:nvPr/>
        </p:nvSpPr>
        <p:spPr>
          <a:xfrm>
            <a:off x="1272295" y="729468"/>
            <a:ext cx="394477" cy="338554"/>
          </a:xfrm>
          <a:prstGeom prst="rect">
            <a:avLst/>
          </a:prstGeom>
          <a:solidFill>
            <a:schemeClr val="bg2">
              <a:lumMod val="90000"/>
            </a:schemeClr>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1.</a:t>
            </a:r>
          </a:p>
        </p:txBody>
      </p:sp>
      <p:sp>
        <p:nvSpPr>
          <p:cNvPr id="19" name="TextBox 18">
            <a:extLst>
              <a:ext uri="{FF2B5EF4-FFF2-40B4-BE49-F238E27FC236}">
                <a16:creationId xmlns:a16="http://schemas.microsoft.com/office/drawing/2014/main" id="{D719F2DA-A232-39DF-CFB7-99BFCBC2E2B2}"/>
              </a:ext>
            </a:extLst>
          </p:cNvPr>
          <p:cNvSpPr txBox="1"/>
          <p:nvPr/>
        </p:nvSpPr>
        <p:spPr>
          <a:xfrm>
            <a:off x="2760470" y="727310"/>
            <a:ext cx="394477" cy="338554"/>
          </a:xfrm>
          <a:prstGeom prst="rect">
            <a:avLst/>
          </a:prstGeom>
          <a:solidFill>
            <a:schemeClr val="bg2">
              <a:lumMod val="90000"/>
            </a:schemeClr>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2.</a:t>
            </a:r>
          </a:p>
        </p:txBody>
      </p:sp>
      <p:sp>
        <p:nvSpPr>
          <p:cNvPr id="20" name="TextBox 19">
            <a:extLst>
              <a:ext uri="{FF2B5EF4-FFF2-40B4-BE49-F238E27FC236}">
                <a16:creationId xmlns:a16="http://schemas.microsoft.com/office/drawing/2014/main" id="{73F4DF9F-7595-324F-4CE9-7F7C35F3C361}"/>
              </a:ext>
            </a:extLst>
          </p:cNvPr>
          <p:cNvSpPr txBox="1"/>
          <p:nvPr/>
        </p:nvSpPr>
        <p:spPr>
          <a:xfrm>
            <a:off x="2318493" y="2228938"/>
            <a:ext cx="394477" cy="338554"/>
          </a:xfrm>
          <a:prstGeom prst="rect">
            <a:avLst/>
          </a:prstGeom>
          <a:solidFill>
            <a:schemeClr val="bg2">
              <a:lumMod val="90000"/>
            </a:schemeClr>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3.</a:t>
            </a:r>
          </a:p>
        </p:txBody>
      </p:sp>
      <p:sp>
        <p:nvSpPr>
          <p:cNvPr id="22" name="Rounded Rectangle 21">
            <a:extLst>
              <a:ext uri="{FF2B5EF4-FFF2-40B4-BE49-F238E27FC236}">
                <a16:creationId xmlns:a16="http://schemas.microsoft.com/office/drawing/2014/main" id="{7C5D71A4-08F0-BF85-138E-BBAAC476D09A}"/>
              </a:ext>
            </a:extLst>
          </p:cNvPr>
          <p:cNvSpPr/>
          <p:nvPr/>
        </p:nvSpPr>
        <p:spPr>
          <a:xfrm>
            <a:off x="6353299" y="1597674"/>
            <a:ext cx="4690753" cy="16515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22">
            <a:extLst>
              <a:ext uri="{FF2B5EF4-FFF2-40B4-BE49-F238E27FC236}">
                <a16:creationId xmlns:a16="http://schemas.microsoft.com/office/drawing/2014/main" id="{0C1F9093-DA63-2D01-1317-95F6A7164B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162121">
            <a:off x="10760706" y="1566262"/>
            <a:ext cx="739631" cy="739631"/>
          </a:xfrm>
          <a:prstGeom prst="rect">
            <a:avLst/>
          </a:prstGeom>
        </p:spPr>
      </p:pic>
      <p:sp>
        <p:nvSpPr>
          <p:cNvPr id="4" name="TextBox 3">
            <a:extLst>
              <a:ext uri="{FF2B5EF4-FFF2-40B4-BE49-F238E27FC236}">
                <a16:creationId xmlns:a16="http://schemas.microsoft.com/office/drawing/2014/main" id="{2E78403F-0911-F8F9-C3BD-71CE78935B60}"/>
              </a:ext>
            </a:extLst>
          </p:cNvPr>
          <p:cNvSpPr txBox="1"/>
          <p:nvPr/>
        </p:nvSpPr>
        <p:spPr>
          <a:xfrm>
            <a:off x="7837978" y="88241"/>
            <a:ext cx="4246675" cy="338554"/>
          </a:xfrm>
          <a:prstGeom prst="rect">
            <a:avLst/>
          </a:prstGeom>
          <a:solidFill>
            <a:schemeClr val="accent1">
              <a:lumMod val="20000"/>
              <a:lumOff val="80000"/>
            </a:schemeClr>
          </a:solidFill>
        </p:spPr>
        <p:txBody>
          <a:bodyPr wrap="none" rtlCol="0">
            <a:spAutoFit/>
          </a:bodyPr>
          <a:lstStyle/>
          <a:p>
            <a:r>
              <a:rPr lang="en-GB" sz="1600" dirty="0">
                <a:latin typeface="Arial" panose="020B0604020202020204" pitchFamily="34" charset="0"/>
                <a:cs typeface="Arial" panose="020B0604020202020204" pitchFamily="34" charset="0"/>
                <a:hlinkClick r:id="rId6"/>
              </a:rPr>
              <a:t>https://uclpg-msc-sgds.github.io/POLS0008/</a:t>
            </a:r>
            <a:r>
              <a:rPr lang="en-GB" sz="16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150233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treemap chart&#10;&#10;Description automatically generated">
            <a:extLst>
              <a:ext uri="{FF2B5EF4-FFF2-40B4-BE49-F238E27FC236}">
                <a16:creationId xmlns:a16="http://schemas.microsoft.com/office/drawing/2014/main" id="{91452116-24DF-FEC5-BD67-EE94E2A7521D}"/>
              </a:ext>
            </a:extLst>
          </p:cNvPr>
          <p:cNvPicPr>
            <a:picLocks noChangeAspect="1"/>
          </p:cNvPicPr>
          <p:nvPr/>
        </p:nvPicPr>
        <p:blipFill>
          <a:blip r:embed="rId2"/>
          <a:stretch>
            <a:fillRect/>
          </a:stretch>
        </p:blipFill>
        <p:spPr>
          <a:xfrm>
            <a:off x="146466" y="0"/>
            <a:ext cx="11826090" cy="6858000"/>
          </a:xfrm>
          <a:prstGeom prst="rect">
            <a:avLst/>
          </a:prstGeom>
        </p:spPr>
      </p:pic>
      <p:sp>
        <p:nvSpPr>
          <p:cNvPr id="4" name="Slide Number Placeholder 3">
            <a:extLst>
              <a:ext uri="{FF2B5EF4-FFF2-40B4-BE49-F238E27FC236}">
                <a16:creationId xmlns:a16="http://schemas.microsoft.com/office/drawing/2014/main" id="{29DB7733-4AC5-84C9-7661-DAF6CCA9511D}"/>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11</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84761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Let’s begin teaching…</a:t>
            </a:r>
          </a:p>
        </p:txBody>
      </p:sp>
      <p:sp>
        <p:nvSpPr>
          <p:cNvPr id="3" name="Slide Number Placeholder 3">
            <a:extLst>
              <a:ext uri="{FF2B5EF4-FFF2-40B4-BE49-F238E27FC236}">
                <a16:creationId xmlns:a16="http://schemas.microsoft.com/office/drawing/2014/main" id="{92906ED2-A830-9695-2E54-BDA7839BC572}"/>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12</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990858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AC0148F-747E-6579-91DF-4C48EAB6FFED}"/>
              </a:ext>
            </a:extLst>
          </p:cNvPr>
          <p:cNvGrpSpPr/>
          <p:nvPr/>
        </p:nvGrpSpPr>
        <p:grpSpPr>
          <a:xfrm>
            <a:off x="7560585" y="1350003"/>
            <a:ext cx="4015620" cy="4470013"/>
            <a:chOff x="3468870" y="1665965"/>
            <a:chExt cx="4332019" cy="4822214"/>
          </a:xfrm>
        </p:grpSpPr>
        <p:cxnSp>
          <p:nvCxnSpPr>
            <p:cNvPr id="3" name="Straight Arrow Connector 2">
              <a:extLst>
                <a:ext uri="{FF2B5EF4-FFF2-40B4-BE49-F238E27FC236}">
                  <a16:creationId xmlns:a16="http://schemas.microsoft.com/office/drawing/2014/main" id="{7803CE07-6A70-76E1-9E04-82CE97730D8C}"/>
                </a:ext>
              </a:extLst>
            </p:cNvPr>
            <p:cNvCxnSpPr>
              <a:cxnSpLocks/>
            </p:cNvCxnSpPr>
            <p:nvPr/>
          </p:nvCxnSpPr>
          <p:spPr>
            <a:xfrm>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4" name="Straight Arrow Connector 3">
              <a:extLst>
                <a:ext uri="{FF2B5EF4-FFF2-40B4-BE49-F238E27FC236}">
                  <a16:creationId xmlns:a16="http://schemas.microsoft.com/office/drawing/2014/main" id="{28B932AA-3EDF-B658-8E9F-FE24FBA03DCF}"/>
                </a:ext>
              </a:extLst>
            </p:cNvPr>
            <p:cNvCxnSpPr>
              <a:cxnSpLocks/>
            </p:cNvCxnSpPr>
            <p:nvPr/>
          </p:nvCxnSpPr>
          <p:spPr>
            <a:xfrm flipV="1">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5" name="Straight Arrow Connector 4">
              <a:extLst>
                <a:ext uri="{FF2B5EF4-FFF2-40B4-BE49-F238E27FC236}">
                  <a16:creationId xmlns:a16="http://schemas.microsoft.com/office/drawing/2014/main" id="{7773E22D-7996-2E3F-8F95-2910774701D1}"/>
                </a:ext>
              </a:extLst>
            </p:cNvPr>
            <p:cNvCxnSpPr>
              <a:cxnSpLocks/>
              <a:stCxn id="28" idx="0"/>
            </p:cNvCxnSpPr>
            <p:nvPr/>
          </p:nvCxnSpPr>
          <p:spPr>
            <a:xfrm flipV="1">
              <a:off x="5663953" y="3429000"/>
              <a:ext cx="1008112"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6" name="Straight Arrow Connector 5">
              <a:extLst>
                <a:ext uri="{FF2B5EF4-FFF2-40B4-BE49-F238E27FC236}">
                  <a16:creationId xmlns:a16="http://schemas.microsoft.com/office/drawing/2014/main" id="{7FBB353C-7422-7965-639F-06C8E9B425FD}"/>
                </a:ext>
              </a:extLst>
            </p:cNvPr>
            <p:cNvCxnSpPr>
              <a:cxnSpLocks/>
              <a:stCxn id="28" idx="0"/>
            </p:cNvCxnSpPr>
            <p:nvPr/>
          </p:nvCxnSpPr>
          <p:spPr>
            <a:xfrm flipH="1" flipV="1">
              <a:off x="4583833" y="3429000"/>
              <a:ext cx="1080120"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992A16A7-E814-21BB-94F3-366528EDA024}"/>
                </a:ext>
              </a:extLst>
            </p:cNvPr>
            <p:cNvCxnSpPr>
              <a:cxnSpLocks/>
              <a:endCxn id="34" idx="4"/>
            </p:cNvCxnSpPr>
            <p:nvPr/>
          </p:nvCxnSpPr>
          <p:spPr>
            <a:xfrm flipV="1">
              <a:off x="4583833" y="2852936"/>
              <a:ext cx="1080120"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 name="Straight Arrow Connector 7">
              <a:extLst>
                <a:ext uri="{FF2B5EF4-FFF2-40B4-BE49-F238E27FC236}">
                  <a16:creationId xmlns:a16="http://schemas.microsoft.com/office/drawing/2014/main" id="{7A14C7D0-763C-6796-5339-8B02536AE6AE}"/>
                </a:ext>
              </a:extLst>
            </p:cNvPr>
            <p:cNvCxnSpPr>
              <a:cxnSpLocks/>
              <a:endCxn id="28" idx="0"/>
            </p:cNvCxnSpPr>
            <p:nvPr/>
          </p:nvCxnSpPr>
          <p:spPr>
            <a:xfrm>
              <a:off x="4583833" y="4653136"/>
              <a:ext cx="1080120"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9" name="Straight Arrow Connector 8">
              <a:extLst>
                <a:ext uri="{FF2B5EF4-FFF2-40B4-BE49-F238E27FC236}">
                  <a16:creationId xmlns:a16="http://schemas.microsoft.com/office/drawing/2014/main" id="{64B3EDAB-05DA-EACF-58F1-CB6046CA3ECD}"/>
                </a:ext>
              </a:extLst>
            </p:cNvPr>
            <p:cNvCxnSpPr>
              <a:cxnSpLocks/>
            </p:cNvCxnSpPr>
            <p:nvPr/>
          </p:nvCxnSpPr>
          <p:spPr>
            <a:xfrm>
              <a:off x="6672065"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430088D2-8726-0DE2-C3E2-17B8C9CBC291}"/>
                </a:ext>
              </a:extLst>
            </p:cNvPr>
            <p:cNvCxnSpPr>
              <a:cxnSpLocks/>
            </p:cNvCxnSpPr>
            <p:nvPr/>
          </p:nvCxnSpPr>
          <p:spPr>
            <a:xfrm flipH="1" flipV="1">
              <a:off x="5663953" y="2852936"/>
              <a:ext cx="1008112"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6FE17039-7807-9C73-1C35-D5964F073919}"/>
                </a:ext>
              </a:extLst>
            </p:cNvPr>
            <p:cNvCxnSpPr>
              <a:cxnSpLocks/>
              <a:endCxn id="34" idx="4"/>
            </p:cNvCxnSpPr>
            <p:nvPr/>
          </p:nvCxnSpPr>
          <p:spPr>
            <a:xfrm flipH="1" flipV="1">
              <a:off x="5663953" y="2852936"/>
              <a:ext cx="1008112"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3E907409-87C6-2AF1-A4BF-D1382713DD97}"/>
                </a:ext>
              </a:extLst>
            </p:cNvPr>
            <p:cNvCxnSpPr>
              <a:cxnSpLocks/>
            </p:cNvCxnSpPr>
            <p:nvPr/>
          </p:nvCxnSpPr>
          <p:spPr>
            <a:xfrm flipH="1">
              <a:off x="4583833" y="3429000"/>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CF8B67FD-3AAF-A443-1F5F-3B1934DAEB41}"/>
                </a:ext>
              </a:extLst>
            </p:cNvPr>
            <p:cNvCxnSpPr>
              <a:cxnSpLocks/>
              <a:stCxn id="34" idx="4"/>
            </p:cNvCxnSpPr>
            <p:nvPr/>
          </p:nvCxnSpPr>
          <p:spPr>
            <a:xfrm flipH="1">
              <a:off x="4583833" y="2852936"/>
              <a:ext cx="1080120"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3963A979-2190-5BB2-CC0B-B84EA8CAE70E}"/>
                </a:ext>
              </a:extLst>
            </p:cNvPr>
            <p:cNvCxnSpPr>
              <a:cxnSpLocks/>
              <a:endCxn id="28" idx="0"/>
            </p:cNvCxnSpPr>
            <p:nvPr/>
          </p:nvCxnSpPr>
          <p:spPr>
            <a:xfrm flipH="1">
              <a:off x="5663953" y="4653136"/>
              <a:ext cx="1008112"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01774A1B-7881-7947-018E-6D591C93B86C}"/>
                </a:ext>
              </a:extLst>
            </p:cNvPr>
            <p:cNvCxnSpPr>
              <a:cxnSpLocks/>
            </p:cNvCxnSpPr>
            <p:nvPr/>
          </p:nvCxnSpPr>
          <p:spPr>
            <a:xfrm flipH="1">
              <a:off x="4583833" y="4653136"/>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667B8161-476E-C668-017B-E18463103736}"/>
                </a:ext>
              </a:extLst>
            </p:cNvPr>
            <p:cNvCxnSpPr>
              <a:cxnSpLocks/>
            </p:cNvCxnSpPr>
            <p:nvPr/>
          </p:nvCxnSpPr>
          <p:spPr>
            <a:xfrm flipV="1">
              <a:off x="4583833"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nvGrpSpPr>
            <p:cNvPr id="17" name="Group 16">
              <a:extLst>
                <a:ext uri="{FF2B5EF4-FFF2-40B4-BE49-F238E27FC236}">
                  <a16:creationId xmlns:a16="http://schemas.microsoft.com/office/drawing/2014/main" id="{23995495-16CF-BAAC-C2DD-722F080DB2F8}"/>
                </a:ext>
              </a:extLst>
            </p:cNvPr>
            <p:cNvGrpSpPr/>
            <p:nvPr/>
          </p:nvGrpSpPr>
          <p:grpSpPr>
            <a:xfrm>
              <a:off x="5070467" y="1665965"/>
              <a:ext cx="1186971" cy="1186971"/>
              <a:chOff x="2970910" y="554"/>
              <a:chExt cx="1186971" cy="1186971"/>
            </a:xfrm>
          </p:grpSpPr>
          <p:sp>
            <p:nvSpPr>
              <p:cNvPr id="34" name="Oval 33">
                <a:extLst>
                  <a:ext uri="{FF2B5EF4-FFF2-40B4-BE49-F238E27FC236}">
                    <a16:creationId xmlns:a16="http://schemas.microsoft.com/office/drawing/2014/main" id="{E449C908-671A-6F1F-CF85-66805DB433C6}"/>
                  </a:ext>
                </a:extLst>
              </p:cNvPr>
              <p:cNvSpPr/>
              <p:nvPr/>
            </p:nvSpPr>
            <p:spPr>
              <a:xfrm>
                <a:off x="2970910" y="554"/>
                <a:ext cx="1186971" cy="1186971"/>
              </a:xfrm>
              <a:prstGeom prst="ellipse">
                <a:avLst/>
              </a:prstGeom>
              <a:solidFill>
                <a:srgbClr val="FF3B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5" name="Oval 4">
                <a:extLst>
                  <a:ext uri="{FF2B5EF4-FFF2-40B4-BE49-F238E27FC236}">
                    <a16:creationId xmlns:a16="http://schemas.microsoft.com/office/drawing/2014/main" id="{D30AADF2-03B2-B502-B784-92BFD5D7CE02}"/>
                  </a:ext>
                </a:extLst>
              </p:cNvPr>
              <p:cNvSpPr txBox="1"/>
              <p:nvPr/>
            </p:nvSpPr>
            <p:spPr>
              <a:xfrm>
                <a:off x="3144738" y="174382"/>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Problem</a:t>
                </a:r>
              </a:p>
            </p:txBody>
          </p:sp>
        </p:grpSp>
        <p:grpSp>
          <p:nvGrpSpPr>
            <p:cNvPr id="18" name="Group 17">
              <a:extLst>
                <a:ext uri="{FF2B5EF4-FFF2-40B4-BE49-F238E27FC236}">
                  <a16:creationId xmlns:a16="http://schemas.microsoft.com/office/drawing/2014/main" id="{8691F2D6-5FA7-F595-4C6A-7A34EF607A4B}"/>
                </a:ext>
              </a:extLst>
            </p:cNvPr>
            <p:cNvGrpSpPr/>
            <p:nvPr/>
          </p:nvGrpSpPr>
          <p:grpSpPr>
            <a:xfrm>
              <a:off x="6613918" y="2557077"/>
              <a:ext cx="1186971" cy="1186971"/>
              <a:chOff x="4514361" y="891666"/>
              <a:chExt cx="1186971" cy="1186971"/>
            </a:xfrm>
          </p:grpSpPr>
          <p:sp>
            <p:nvSpPr>
              <p:cNvPr id="32" name="Oval 31">
                <a:extLst>
                  <a:ext uri="{FF2B5EF4-FFF2-40B4-BE49-F238E27FC236}">
                    <a16:creationId xmlns:a16="http://schemas.microsoft.com/office/drawing/2014/main" id="{487327A3-93A7-BFAE-1416-1DC0AFBC4F2D}"/>
                  </a:ext>
                </a:extLst>
              </p:cNvPr>
              <p:cNvSpPr/>
              <p:nvPr/>
            </p:nvSpPr>
            <p:spPr>
              <a:xfrm>
                <a:off x="4514361" y="891666"/>
                <a:ext cx="1186971" cy="1186971"/>
              </a:xfrm>
              <a:prstGeom prst="ellipse">
                <a:avLst/>
              </a:prstGeom>
              <a:solidFill>
                <a:srgbClr val="FF95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3" name="Oval 6">
                <a:extLst>
                  <a:ext uri="{FF2B5EF4-FFF2-40B4-BE49-F238E27FC236}">
                    <a16:creationId xmlns:a16="http://schemas.microsoft.com/office/drawing/2014/main" id="{85596CE1-D26B-15C1-382F-E661DD07A2A7}"/>
                  </a:ext>
                </a:extLst>
              </p:cNvPr>
              <p:cNvSpPr txBox="1"/>
              <p:nvPr/>
            </p:nvSpPr>
            <p:spPr>
              <a:xfrm>
                <a:off x="4688189" y="1065494"/>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Collect</a:t>
                </a:r>
              </a:p>
            </p:txBody>
          </p:sp>
        </p:grpSp>
        <p:grpSp>
          <p:nvGrpSpPr>
            <p:cNvPr id="19" name="Group 18">
              <a:extLst>
                <a:ext uri="{FF2B5EF4-FFF2-40B4-BE49-F238E27FC236}">
                  <a16:creationId xmlns:a16="http://schemas.microsoft.com/office/drawing/2014/main" id="{B3AAD842-7E3A-CCE3-910A-11B2B093155F}"/>
                </a:ext>
              </a:extLst>
            </p:cNvPr>
            <p:cNvGrpSpPr/>
            <p:nvPr/>
          </p:nvGrpSpPr>
          <p:grpSpPr>
            <a:xfrm>
              <a:off x="6600057" y="4293096"/>
              <a:ext cx="1186971" cy="1186971"/>
              <a:chOff x="4500500" y="2627685"/>
              <a:chExt cx="1186971" cy="1186971"/>
            </a:xfrm>
          </p:grpSpPr>
          <p:sp>
            <p:nvSpPr>
              <p:cNvPr id="30" name="Oval 29">
                <a:extLst>
                  <a:ext uri="{FF2B5EF4-FFF2-40B4-BE49-F238E27FC236}">
                    <a16:creationId xmlns:a16="http://schemas.microsoft.com/office/drawing/2014/main" id="{1DFDB18F-C242-FF6B-D991-1ACBFC3D7F78}"/>
                  </a:ext>
                </a:extLst>
              </p:cNvPr>
              <p:cNvSpPr/>
              <p:nvPr/>
            </p:nvSpPr>
            <p:spPr>
              <a:xfrm>
                <a:off x="4500500" y="2627685"/>
                <a:ext cx="1186971" cy="1186971"/>
              </a:xfrm>
              <a:prstGeom prst="ellipse">
                <a:avLst/>
              </a:prstGeom>
              <a:solidFill>
                <a:srgbClr val="F6E31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1" name="Oval 8">
                <a:extLst>
                  <a:ext uri="{FF2B5EF4-FFF2-40B4-BE49-F238E27FC236}">
                    <a16:creationId xmlns:a16="http://schemas.microsoft.com/office/drawing/2014/main" id="{5CBD3313-8A1E-DF31-B091-D9D22298D283}"/>
                  </a:ext>
                </a:extLst>
              </p:cNvPr>
              <p:cNvSpPr txBox="1"/>
              <p:nvPr/>
            </p:nvSpPr>
            <p:spPr>
              <a:xfrm>
                <a:off x="4674328"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Wrangle</a:t>
                </a:r>
              </a:p>
            </p:txBody>
          </p:sp>
        </p:grpSp>
        <p:grpSp>
          <p:nvGrpSpPr>
            <p:cNvPr id="20" name="Group 19">
              <a:extLst>
                <a:ext uri="{FF2B5EF4-FFF2-40B4-BE49-F238E27FC236}">
                  <a16:creationId xmlns:a16="http://schemas.microsoft.com/office/drawing/2014/main" id="{AEF947FF-1BD0-5C88-F385-EE6BF03159AF}"/>
                </a:ext>
              </a:extLst>
            </p:cNvPr>
            <p:cNvGrpSpPr/>
            <p:nvPr/>
          </p:nvGrpSpPr>
          <p:grpSpPr>
            <a:xfrm>
              <a:off x="5070467" y="5301208"/>
              <a:ext cx="1186971" cy="1186971"/>
              <a:chOff x="2970910" y="3635797"/>
              <a:chExt cx="1186971" cy="1186971"/>
            </a:xfrm>
          </p:grpSpPr>
          <p:sp>
            <p:nvSpPr>
              <p:cNvPr id="28" name="Oval 27">
                <a:extLst>
                  <a:ext uri="{FF2B5EF4-FFF2-40B4-BE49-F238E27FC236}">
                    <a16:creationId xmlns:a16="http://schemas.microsoft.com/office/drawing/2014/main" id="{FD3E7CE2-E521-4658-31A8-A8C0ABD2EC72}"/>
                  </a:ext>
                </a:extLst>
              </p:cNvPr>
              <p:cNvSpPr/>
              <p:nvPr/>
            </p:nvSpPr>
            <p:spPr>
              <a:xfrm>
                <a:off x="2970910" y="3635797"/>
                <a:ext cx="1186971" cy="1186971"/>
              </a:xfrm>
              <a:prstGeom prst="ellipse">
                <a:avLst/>
              </a:pr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9" name="Oval 10">
                <a:extLst>
                  <a:ext uri="{FF2B5EF4-FFF2-40B4-BE49-F238E27FC236}">
                    <a16:creationId xmlns:a16="http://schemas.microsoft.com/office/drawing/2014/main" id="{316B11EC-BEFE-8105-6E9A-8823DB0A84F1}"/>
                  </a:ext>
                </a:extLst>
              </p:cNvPr>
              <p:cNvSpPr txBox="1"/>
              <p:nvPr/>
            </p:nvSpPr>
            <p:spPr>
              <a:xfrm>
                <a:off x="3144738" y="3809625"/>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Explore</a:t>
                </a:r>
              </a:p>
            </p:txBody>
          </p:sp>
        </p:grpSp>
        <p:grpSp>
          <p:nvGrpSpPr>
            <p:cNvPr id="21" name="Group 20">
              <a:extLst>
                <a:ext uri="{FF2B5EF4-FFF2-40B4-BE49-F238E27FC236}">
                  <a16:creationId xmlns:a16="http://schemas.microsoft.com/office/drawing/2014/main" id="{E1BCEB6F-EBDE-AB8B-2500-172355E6BDA9}"/>
                </a:ext>
              </a:extLst>
            </p:cNvPr>
            <p:cNvGrpSpPr/>
            <p:nvPr/>
          </p:nvGrpSpPr>
          <p:grpSpPr>
            <a:xfrm>
              <a:off x="3468870" y="4293096"/>
              <a:ext cx="1186971" cy="1186971"/>
              <a:chOff x="1369313" y="2627685"/>
              <a:chExt cx="1186971" cy="1186971"/>
            </a:xfrm>
          </p:grpSpPr>
          <p:sp>
            <p:nvSpPr>
              <p:cNvPr id="26" name="Oval 25">
                <a:extLst>
                  <a:ext uri="{FF2B5EF4-FFF2-40B4-BE49-F238E27FC236}">
                    <a16:creationId xmlns:a16="http://schemas.microsoft.com/office/drawing/2014/main" id="{5CEEB2CD-A89D-A278-9446-5EC20EA58790}"/>
                  </a:ext>
                </a:extLst>
              </p:cNvPr>
              <p:cNvSpPr/>
              <p:nvPr/>
            </p:nvSpPr>
            <p:spPr>
              <a:xfrm>
                <a:off x="1369313" y="2627685"/>
                <a:ext cx="1186971" cy="1186971"/>
              </a:xfrm>
              <a:prstGeom prst="ellipse">
                <a:avLst/>
              </a:pr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7" name="Oval 12">
                <a:extLst>
                  <a:ext uri="{FF2B5EF4-FFF2-40B4-BE49-F238E27FC236}">
                    <a16:creationId xmlns:a16="http://schemas.microsoft.com/office/drawing/2014/main" id="{D80FF831-544F-358C-E161-CC6A8B64119F}"/>
                  </a:ext>
                </a:extLst>
              </p:cNvPr>
              <p:cNvSpPr txBox="1"/>
              <p:nvPr/>
            </p:nvSpPr>
            <p:spPr>
              <a:xfrm>
                <a:off x="1543141"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Model</a:t>
                </a:r>
              </a:p>
            </p:txBody>
          </p:sp>
        </p:grpSp>
        <p:grpSp>
          <p:nvGrpSpPr>
            <p:cNvPr id="22" name="Group 21">
              <a:extLst>
                <a:ext uri="{FF2B5EF4-FFF2-40B4-BE49-F238E27FC236}">
                  <a16:creationId xmlns:a16="http://schemas.microsoft.com/office/drawing/2014/main" id="{5D8A90E6-C1DC-F699-361A-DA7C4D72EDD3}"/>
                </a:ext>
              </a:extLst>
            </p:cNvPr>
            <p:cNvGrpSpPr/>
            <p:nvPr/>
          </p:nvGrpSpPr>
          <p:grpSpPr>
            <a:xfrm>
              <a:off x="3503713" y="2530061"/>
              <a:ext cx="1186971" cy="1186971"/>
              <a:chOff x="1404156" y="864650"/>
              <a:chExt cx="1186971" cy="1186971"/>
            </a:xfrm>
          </p:grpSpPr>
          <p:sp>
            <p:nvSpPr>
              <p:cNvPr id="24" name="Oval 23">
                <a:extLst>
                  <a:ext uri="{FF2B5EF4-FFF2-40B4-BE49-F238E27FC236}">
                    <a16:creationId xmlns:a16="http://schemas.microsoft.com/office/drawing/2014/main" id="{4C4DE694-71E2-4457-1034-BEBE55E5B7F7}"/>
                  </a:ext>
                </a:extLst>
              </p:cNvPr>
              <p:cNvSpPr/>
              <p:nvPr/>
            </p:nvSpPr>
            <p:spPr>
              <a:xfrm>
                <a:off x="1404156" y="864650"/>
                <a:ext cx="1186971" cy="1186971"/>
              </a:xfrm>
              <a:prstGeom prst="ellipse">
                <a:avLst/>
              </a:prstGeom>
              <a:solidFill>
                <a:srgbClr val="7030A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5" name="Oval 14">
                <a:extLst>
                  <a:ext uri="{FF2B5EF4-FFF2-40B4-BE49-F238E27FC236}">
                    <a16:creationId xmlns:a16="http://schemas.microsoft.com/office/drawing/2014/main" id="{3F3A3304-E0E5-C19F-A15A-62D3065B242B}"/>
                  </a:ext>
                </a:extLst>
              </p:cNvPr>
              <p:cNvSpPr txBox="1"/>
              <p:nvPr/>
            </p:nvSpPr>
            <p:spPr>
              <a:xfrm>
                <a:off x="1476164" y="1038478"/>
                <a:ext cx="94113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Knowledge</a:t>
                </a:r>
              </a:p>
            </p:txBody>
          </p:sp>
        </p:grpSp>
        <p:cxnSp>
          <p:nvCxnSpPr>
            <p:cNvPr id="23" name="Straight Connector 22">
              <a:extLst>
                <a:ext uri="{FF2B5EF4-FFF2-40B4-BE49-F238E27FC236}">
                  <a16:creationId xmlns:a16="http://schemas.microsoft.com/office/drawing/2014/main" id="{03DE9DDA-A43F-FBF0-7742-D034F9B56F35}"/>
                </a:ext>
              </a:extLst>
            </p:cNvPr>
            <p:cNvCxnSpPr>
              <a:cxnSpLocks/>
              <a:endCxn id="28" idx="0"/>
            </p:cNvCxnSpPr>
            <p:nvPr/>
          </p:nvCxnSpPr>
          <p:spPr>
            <a:xfrm>
              <a:off x="5663952" y="2852936"/>
              <a:ext cx="0" cy="2448272"/>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sp>
        <p:nvSpPr>
          <p:cNvPr id="36" name="Title 1">
            <a:extLst>
              <a:ext uri="{FF2B5EF4-FFF2-40B4-BE49-F238E27FC236}">
                <a16:creationId xmlns:a16="http://schemas.microsoft.com/office/drawing/2014/main" id="{B678ADD9-C87A-AA22-D8BC-46AE76D598B4}"/>
              </a:ext>
            </a:extLst>
          </p:cNvPr>
          <p:cNvSpPr txBox="1">
            <a:spLocks/>
          </p:cNvSpPr>
          <p:nvPr/>
        </p:nvSpPr>
        <p:spPr>
          <a:xfrm>
            <a:off x="0" y="1059061"/>
            <a:ext cx="7347969"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Contents</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sp>
        <p:nvSpPr>
          <p:cNvPr id="37" name="Content Placeholder 2">
            <a:extLst>
              <a:ext uri="{FF2B5EF4-FFF2-40B4-BE49-F238E27FC236}">
                <a16:creationId xmlns:a16="http://schemas.microsoft.com/office/drawing/2014/main" id="{7CE54B1F-FE72-60A3-9807-F2ED63E0DDF7}"/>
              </a:ext>
            </a:extLst>
          </p:cNvPr>
          <p:cNvSpPr txBox="1">
            <a:spLocks/>
          </p:cNvSpPr>
          <p:nvPr/>
        </p:nvSpPr>
        <p:spPr>
          <a:xfrm>
            <a:off x="250799" y="1885685"/>
            <a:ext cx="7202553" cy="452440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eaLnBrk="0" fontAlgn="base" hangingPunct="0">
              <a:lnSpc>
                <a:spcPct val="100000"/>
              </a:lnSpc>
              <a:spcBef>
                <a:spcPct val="20000"/>
              </a:spcBef>
              <a:spcAft>
                <a:spcPct val="0"/>
              </a:spcAft>
              <a:buFontTx/>
              <a:buChar char="•"/>
            </a:pPr>
            <a:r>
              <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Why is statistical methods important?</a:t>
            </a:r>
          </a:p>
          <a:p>
            <a:pPr marL="0" indent="0" eaLnBrk="0" fontAlgn="base" hangingPunct="0">
              <a:lnSpc>
                <a:spcPct val="100000"/>
              </a:lnSpc>
              <a:spcBef>
                <a:spcPct val="20000"/>
              </a:spcBef>
              <a:spcAft>
                <a:spcPct val="0"/>
              </a:spcAft>
              <a:buNone/>
            </a:pPr>
            <a:endPar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marL="342900" lvl="0" indent="-342900" eaLnBrk="0" fontAlgn="base" hangingPunct="0">
              <a:lnSpc>
                <a:spcPct val="100000"/>
              </a:lnSpc>
              <a:spcBef>
                <a:spcPct val="20000"/>
              </a:spcBef>
              <a:spcAft>
                <a:spcPct val="0"/>
              </a:spcAft>
              <a:buFontTx/>
              <a:buChar char="•"/>
            </a:pPr>
            <a:r>
              <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What is statistics as subject?</a:t>
            </a:r>
          </a:p>
          <a:p>
            <a:pPr marL="0" lvl="0" indent="0" eaLnBrk="0" fontAlgn="base" hangingPunct="0">
              <a:lnSpc>
                <a:spcPct val="100000"/>
              </a:lnSpc>
              <a:spcBef>
                <a:spcPct val="20000"/>
              </a:spcBef>
              <a:spcAft>
                <a:spcPct val="0"/>
              </a:spcAft>
              <a:buNone/>
            </a:pPr>
            <a:endPar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marL="342900" lvl="0" indent="-342900" eaLnBrk="0" fontAlgn="base" hangingPunct="0">
              <a:lnSpc>
                <a:spcPct val="100000"/>
              </a:lnSpc>
              <a:spcBef>
                <a:spcPct val="20000"/>
              </a:spcBef>
              <a:spcAft>
                <a:spcPct val="0"/>
              </a:spcAft>
              <a:buFontTx/>
              <a:buChar char="•"/>
            </a:pPr>
            <a:r>
              <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Basic building blocks: Understanding the different data types</a:t>
            </a:r>
          </a:p>
          <a:p>
            <a:pPr marL="0" lvl="0" indent="0" eaLnBrk="0" fontAlgn="base" hangingPunct="0">
              <a:lnSpc>
                <a:spcPct val="100000"/>
              </a:lnSpc>
              <a:spcBef>
                <a:spcPct val="20000"/>
              </a:spcBef>
              <a:spcAft>
                <a:spcPct val="0"/>
              </a:spcAft>
              <a:buNone/>
            </a:pPr>
            <a:endPar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marL="342900" lvl="0" indent="-342900" eaLnBrk="0" fontAlgn="base" hangingPunct="0">
              <a:lnSpc>
                <a:spcPct val="100000"/>
              </a:lnSpc>
              <a:spcBef>
                <a:spcPct val="20000"/>
              </a:spcBef>
              <a:spcAft>
                <a:spcPct val="0"/>
              </a:spcAft>
              <a:buFontTx/>
              <a:buChar char="•"/>
            </a:pPr>
            <a:r>
              <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What is descriptive statistics and introduction to summary measures and frequency distributions?</a:t>
            </a:r>
          </a:p>
          <a:p>
            <a:pPr marL="342900" lvl="0" indent="-342900" eaLnBrk="0" fontAlgn="base" hangingPunct="0">
              <a:lnSpc>
                <a:spcPct val="100000"/>
              </a:lnSpc>
              <a:spcBef>
                <a:spcPct val="20000"/>
              </a:spcBef>
              <a:spcAft>
                <a:spcPct val="0"/>
              </a:spcAft>
              <a:buFontTx/>
              <a:buChar char="•"/>
            </a:pPr>
            <a:endParaRPr lang="en-US"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marL="342900" lvl="0" indent="-342900" eaLnBrk="0" fontAlgn="base" hangingPunct="0">
              <a:lnSpc>
                <a:spcPct val="100000"/>
              </a:lnSpc>
              <a:spcBef>
                <a:spcPct val="20000"/>
              </a:spcBef>
              <a:spcAft>
                <a:spcPct val="0"/>
              </a:spcAft>
              <a:buFontTx/>
              <a:buChar char="•"/>
            </a:pPr>
            <a:r>
              <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RStudio and live demonstrations</a:t>
            </a:r>
          </a:p>
          <a:p>
            <a:pPr marL="342900" lvl="0" indent="-342900" eaLnBrk="0" fontAlgn="base" hangingPunct="0">
              <a:lnSpc>
                <a:spcPct val="100000"/>
              </a:lnSpc>
              <a:spcBef>
                <a:spcPct val="20000"/>
              </a:spcBef>
              <a:spcAft>
                <a:spcPct val="0"/>
              </a:spcAft>
              <a:buFontTx/>
              <a:buChar char="•"/>
            </a:pPr>
            <a:endParaRPr lang="en-US"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pic>
        <p:nvPicPr>
          <p:cNvPr id="38" name="Picture 37">
            <a:extLst>
              <a:ext uri="{FF2B5EF4-FFF2-40B4-BE49-F238E27FC236}">
                <a16:creationId xmlns:a16="http://schemas.microsoft.com/office/drawing/2014/main" id="{B5357727-A117-FF2B-7FB6-D35336D8BAB1}"/>
              </a:ext>
            </a:extLst>
          </p:cNvPr>
          <p:cNvPicPr>
            <a:picLocks noChangeAspect="1"/>
          </p:cNvPicPr>
          <p:nvPr/>
        </p:nvPicPr>
        <p:blipFill>
          <a:blip r:embed="rId2"/>
          <a:stretch>
            <a:fillRect/>
          </a:stretch>
        </p:blipFill>
        <p:spPr>
          <a:xfrm>
            <a:off x="0" y="0"/>
            <a:ext cx="12192000" cy="970069"/>
          </a:xfrm>
          <a:prstGeom prst="rect">
            <a:avLst/>
          </a:prstGeom>
        </p:spPr>
      </p:pic>
      <p:sp>
        <p:nvSpPr>
          <p:cNvPr id="40" name="Slide Number Placeholder 3">
            <a:extLst>
              <a:ext uri="{FF2B5EF4-FFF2-40B4-BE49-F238E27FC236}">
                <a16:creationId xmlns:a16="http://schemas.microsoft.com/office/drawing/2014/main" id="{2B98DC5F-A5E2-95FE-0C00-4C869530A3F0}"/>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13</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437641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F2002-46BF-77CB-3517-15772CA60AEF}"/>
              </a:ext>
            </a:extLst>
          </p:cNvPr>
          <p:cNvSpPr txBox="1">
            <a:spLocks/>
          </p:cNvSpPr>
          <p:nvPr/>
        </p:nvSpPr>
        <p:spPr>
          <a:xfrm>
            <a:off x="0" y="0"/>
            <a:ext cx="7347969"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Format of today’s lesson goes…</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pic>
        <p:nvPicPr>
          <p:cNvPr id="3" name="Picture 2">
            <a:extLst>
              <a:ext uri="{FF2B5EF4-FFF2-40B4-BE49-F238E27FC236}">
                <a16:creationId xmlns:a16="http://schemas.microsoft.com/office/drawing/2014/main" id="{3D4DAFA9-04E7-1CA9-FBA9-FD6D1D0C49FA}"/>
              </a:ext>
            </a:extLst>
          </p:cNvPr>
          <p:cNvPicPr>
            <a:picLocks noChangeAspect="1"/>
          </p:cNvPicPr>
          <p:nvPr/>
        </p:nvPicPr>
        <p:blipFill>
          <a:blip r:embed="rId2"/>
          <a:stretch>
            <a:fillRect/>
          </a:stretch>
        </p:blipFill>
        <p:spPr>
          <a:xfrm>
            <a:off x="4311079" y="2552449"/>
            <a:ext cx="3569841" cy="2545353"/>
          </a:xfrm>
          <a:prstGeom prst="rect">
            <a:avLst/>
          </a:prstGeom>
        </p:spPr>
      </p:pic>
      <p:pic>
        <p:nvPicPr>
          <p:cNvPr id="6" name="Picture 5" descr="A computer and a cup of coffee&#10;&#10;Description automatically generated">
            <a:extLst>
              <a:ext uri="{FF2B5EF4-FFF2-40B4-BE49-F238E27FC236}">
                <a16:creationId xmlns:a16="http://schemas.microsoft.com/office/drawing/2014/main" id="{78494E27-3778-045E-45E3-53455EAD5B89}"/>
              </a:ext>
            </a:extLst>
          </p:cNvPr>
          <p:cNvPicPr>
            <a:picLocks noChangeAspect="1"/>
          </p:cNvPicPr>
          <p:nvPr/>
        </p:nvPicPr>
        <p:blipFill>
          <a:blip r:embed="rId3"/>
          <a:srcRect r="114"/>
          <a:stretch/>
        </p:blipFill>
        <p:spPr>
          <a:xfrm>
            <a:off x="8209325" y="2540376"/>
            <a:ext cx="3828545" cy="2545353"/>
          </a:xfrm>
          <a:prstGeom prst="rect">
            <a:avLst/>
          </a:prstGeom>
        </p:spPr>
      </p:pic>
      <p:pic>
        <p:nvPicPr>
          <p:cNvPr id="8" name="Picture 7" descr="A silhouette of a person with a brain in his head&#10;&#10;Description automatically generated">
            <a:extLst>
              <a:ext uri="{FF2B5EF4-FFF2-40B4-BE49-F238E27FC236}">
                <a16:creationId xmlns:a16="http://schemas.microsoft.com/office/drawing/2014/main" id="{A635F120-239F-5E3A-4044-B99063532016}"/>
              </a:ext>
            </a:extLst>
          </p:cNvPr>
          <p:cNvPicPr>
            <a:picLocks noChangeAspect="1"/>
          </p:cNvPicPr>
          <p:nvPr/>
        </p:nvPicPr>
        <p:blipFill>
          <a:blip r:embed="rId4"/>
          <a:srcRect l="14023" t="-471" r="12902" b="471"/>
          <a:stretch/>
        </p:blipFill>
        <p:spPr>
          <a:xfrm>
            <a:off x="252984" y="2540376"/>
            <a:ext cx="3559717" cy="2557426"/>
          </a:xfrm>
          <a:prstGeom prst="rect">
            <a:avLst/>
          </a:prstGeom>
        </p:spPr>
      </p:pic>
      <p:sp>
        <p:nvSpPr>
          <p:cNvPr id="9" name="TextBox 8">
            <a:extLst>
              <a:ext uri="{FF2B5EF4-FFF2-40B4-BE49-F238E27FC236}">
                <a16:creationId xmlns:a16="http://schemas.microsoft.com/office/drawing/2014/main" id="{37AB45D1-94D2-6A47-F184-084CBB304433}"/>
              </a:ext>
            </a:extLst>
          </p:cNvPr>
          <p:cNvSpPr txBox="1"/>
          <p:nvPr/>
        </p:nvSpPr>
        <p:spPr>
          <a:xfrm>
            <a:off x="1749444" y="5107059"/>
            <a:ext cx="2063257" cy="338554"/>
          </a:xfrm>
          <a:prstGeom prst="rect">
            <a:avLst/>
          </a:prstGeom>
          <a:noFill/>
        </p:spPr>
        <p:txBody>
          <a:bodyPr wrap="none" rtlCol="0">
            <a:spAutoFit/>
          </a:bodyPr>
          <a:lstStyle/>
          <a:p>
            <a:r>
              <a:rPr lang="en-GB" sz="1600" dirty="0">
                <a:latin typeface="Arial" panose="020B0604020202020204" pitchFamily="34" charset="0"/>
                <a:cs typeface="Arial" panose="020B0604020202020204" pitchFamily="34" charset="0"/>
              </a:rPr>
              <a:t>Theory &amp; Application</a:t>
            </a:r>
          </a:p>
        </p:txBody>
      </p:sp>
      <p:sp>
        <p:nvSpPr>
          <p:cNvPr id="10" name="TextBox 9">
            <a:extLst>
              <a:ext uri="{FF2B5EF4-FFF2-40B4-BE49-F238E27FC236}">
                <a16:creationId xmlns:a16="http://schemas.microsoft.com/office/drawing/2014/main" id="{FD0D935D-AC51-49E7-BA0F-0F3537BD832D}"/>
              </a:ext>
            </a:extLst>
          </p:cNvPr>
          <p:cNvSpPr txBox="1"/>
          <p:nvPr/>
        </p:nvSpPr>
        <p:spPr>
          <a:xfrm>
            <a:off x="5480904" y="5107059"/>
            <a:ext cx="2400016" cy="338554"/>
          </a:xfrm>
          <a:prstGeom prst="rect">
            <a:avLst/>
          </a:prstGeom>
          <a:noFill/>
        </p:spPr>
        <p:txBody>
          <a:bodyPr wrap="none" rtlCol="0">
            <a:spAutoFit/>
          </a:bodyPr>
          <a:lstStyle/>
          <a:p>
            <a:r>
              <a:rPr lang="en-GB" sz="1600" dirty="0">
                <a:latin typeface="Arial" panose="020B0604020202020204" pitchFamily="34" charset="0"/>
                <a:cs typeface="Arial" panose="020B0604020202020204" pitchFamily="34" charset="0"/>
              </a:rPr>
              <a:t>15-minute comfort break</a:t>
            </a:r>
          </a:p>
        </p:txBody>
      </p:sp>
      <p:sp>
        <p:nvSpPr>
          <p:cNvPr id="11" name="TextBox 10">
            <a:extLst>
              <a:ext uri="{FF2B5EF4-FFF2-40B4-BE49-F238E27FC236}">
                <a16:creationId xmlns:a16="http://schemas.microsoft.com/office/drawing/2014/main" id="{7AF9AD59-53BF-8654-26B9-80FBB9244F8D}"/>
              </a:ext>
            </a:extLst>
          </p:cNvPr>
          <p:cNvSpPr txBox="1"/>
          <p:nvPr/>
        </p:nvSpPr>
        <p:spPr>
          <a:xfrm>
            <a:off x="9237589" y="5094085"/>
            <a:ext cx="2919389" cy="338554"/>
          </a:xfrm>
          <a:prstGeom prst="rect">
            <a:avLst/>
          </a:prstGeom>
          <a:noFill/>
        </p:spPr>
        <p:txBody>
          <a:bodyPr wrap="none" rtlCol="0">
            <a:spAutoFit/>
          </a:bodyPr>
          <a:lstStyle/>
          <a:p>
            <a:r>
              <a:rPr lang="en-GB" sz="1600" dirty="0">
                <a:latin typeface="Arial" panose="020B0604020202020204" pitchFamily="34" charset="0"/>
                <a:cs typeface="Arial" panose="020B0604020202020204" pitchFamily="34" charset="0"/>
              </a:rPr>
              <a:t>Live demonstration in RStudio</a:t>
            </a:r>
          </a:p>
        </p:txBody>
      </p:sp>
      <p:sp>
        <p:nvSpPr>
          <p:cNvPr id="13" name="Slide Number Placeholder 3">
            <a:extLst>
              <a:ext uri="{FF2B5EF4-FFF2-40B4-BE49-F238E27FC236}">
                <a16:creationId xmlns:a16="http://schemas.microsoft.com/office/drawing/2014/main" id="{7D6B1FCB-E28E-A0BE-BC1D-1054FE20FEC1}"/>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14</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259516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Why are statistical methods important?</a:t>
            </a:r>
          </a:p>
        </p:txBody>
      </p:sp>
      <p:sp>
        <p:nvSpPr>
          <p:cNvPr id="3" name="Slide Number Placeholder 3">
            <a:extLst>
              <a:ext uri="{FF2B5EF4-FFF2-40B4-BE49-F238E27FC236}">
                <a16:creationId xmlns:a16="http://schemas.microsoft.com/office/drawing/2014/main" id="{85B95729-C54F-1DA0-D59C-7DDD1BFBC715}"/>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15</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405517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D5829E-F1AE-DD57-6394-257637D74BCD}"/>
              </a:ext>
            </a:extLst>
          </p:cNvPr>
          <p:cNvPicPr>
            <a:picLocks noChangeAspect="1"/>
          </p:cNvPicPr>
          <p:nvPr/>
        </p:nvPicPr>
        <p:blipFill>
          <a:blip r:embed="rId2"/>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EF23750F-04DC-0A02-03C9-7397768997CA}"/>
              </a:ext>
            </a:extLst>
          </p:cNvPr>
          <p:cNvSpPr txBox="1">
            <a:spLocks/>
          </p:cNvSpPr>
          <p:nvPr/>
        </p:nvSpPr>
        <p:spPr>
          <a:xfrm>
            <a:off x="96460" y="1086180"/>
            <a:ext cx="8311270" cy="5882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400" b="1" dirty="0">
                <a:latin typeface="Helvetica Neue" panose="02000503000000020004" pitchFamily="2" charset="0"/>
                <a:ea typeface="Helvetica Neue" panose="02000503000000020004" pitchFamily="2" charset="0"/>
                <a:cs typeface="Helvetica Neue" panose="02000503000000020004" pitchFamily="2" charset="0"/>
              </a:rPr>
              <a:t>Why are Statistical methods important?</a:t>
            </a:r>
          </a:p>
        </p:txBody>
      </p:sp>
      <p:sp>
        <p:nvSpPr>
          <p:cNvPr id="5" name="Content Placeholder 2">
            <a:extLst>
              <a:ext uri="{FF2B5EF4-FFF2-40B4-BE49-F238E27FC236}">
                <a16:creationId xmlns:a16="http://schemas.microsoft.com/office/drawing/2014/main" id="{DB143214-34A5-9996-9D8F-7F5A00F9009B}"/>
              </a:ext>
            </a:extLst>
          </p:cNvPr>
          <p:cNvSpPr txBox="1">
            <a:spLocks/>
          </p:cNvSpPr>
          <p:nvPr/>
        </p:nvSpPr>
        <p:spPr>
          <a:xfrm>
            <a:off x="199268" y="1941481"/>
            <a:ext cx="11547734" cy="407931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It’s an interdisciplinary subject with many applications</a:t>
            </a:r>
          </a:p>
          <a:p>
            <a:pPr lvl="1"/>
            <a:r>
              <a:rPr lang="en-GB" sz="2000" b="1" dirty="0">
                <a:latin typeface="Helvetica Neue" panose="02000503000000020004" pitchFamily="2" charset="0"/>
                <a:ea typeface="Helvetica Neue" panose="02000503000000020004" pitchFamily="2" charset="0"/>
                <a:cs typeface="Helvetica Neue" panose="02000503000000020004" pitchFamily="2" charset="0"/>
              </a:rPr>
              <a:t>Social sciences </a:t>
            </a:r>
            <a:r>
              <a:rPr lang="en-GB" sz="2000" dirty="0">
                <a:latin typeface="Helvetica Neue" panose="02000503000000020004" pitchFamily="2" charset="0"/>
                <a:ea typeface="Helvetica Neue" panose="02000503000000020004" pitchFamily="2" charset="0"/>
                <a:cs typeface="Helvetica Neue" panose="02000503000000020004" pitchFamily="2" charset="0"/>
              </a:rPr>
              <a:t>(e.g., quantitative criminology, political science, housing markets and demography etc.,)</a:t>
            </a:r>
          </a:p>
          <a:p>
            <a:pPr lvl="1"/>
            <a:r>
              <a:rPr lang="en-GB" sz="2000" b="1" dirty="0">
                <a:latin typeface="Helvetica Neue" panose="02000503000000020004" pitchFamily="2" charset="0"/>
                <a:ea typeface="Helvetica Neue" panose="02000503000000020004" pitchFamily="2" charset="0"/>
                <a:cs typeface="Helvetica Neue" panose="02000503000000020004" pitchFamily="2" charset="0"/>
              </a:rPr>
              <a:t>Epidemiology</a:t>
            </a:r>
            <a:r>
              <a:rPr lang="en-GB" sz="2000" dirty="0">
                <a:latin typeface="Helvetica Neue" panose="02000503000000020004" pitchFamily="2" charset="0"/>
                <a:ea typeface="Helvetica Neue" panose="02000503000000020004" pitchFamily="2" charset="0"/>
                <a:cs typeface="Helvetica Neue" panose="02000503000000020004" pitchFamily="2" charset="0"/>
              </a:rPr>
              <a:t> (e.g., finding associations between modifiable lifestyle risk factors and cancers; quantifying of risks environmental pollutants and respiratory tract disease in children etc.,)</a:t>
            </a:r>
          </a:p>
          <a:p>
            <a:pPr lvl="1"/>
            <a:r>
              <a:rPr lang="en-GB" sz="2000" b="1" dirty="0">
                <a:latin typeface="Helvetica Neue" panose="02000503000000020004" pitchFamily="2" charset="0"/>
                <a:ea typeface="Helvetica Neue" panose="02000503000000020004" pitchFamily="2" charset="0"/>
                <a:cs typeface="Helvetica Neue" panose="02000503000000020004" pitchFamily="2" charset="0"/>
              </a:rPr>
              <a:t>Business and Marketing </a:t>
            </a:r>
            <a:r>
              <a:rPr lang="en-GB" sz="2000" dirty="0">
                <a:latin typeface="Helvetica Neue" panose="02000503000000020004" pitchFamily="2" charset="0"/>
                <a:ea typeface="Helvetica Neue" panose="02000503000000020004" pitchFamily="2" charset="0"/>
                <a:cs typeface="Helvetica Neue" panose="02000503000000020004" pitchFamily="2" charset="0"/>
              </a:rPr>
              <a:t>(e.g. understanding customer mobility and patronage at stores; customer behaviour etc.,)</a:t>
            </a:r>
          </a:p>
          <a:p>
            <a:pPr lvl="1"/>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b="1" dirty="0">
                <a:latin typeface="Helvetica Neue" panose="02000503000000020004" pitchFamily="2" charset="0"/>
                <a:ea typeface="Helvetica Neue" panose="02000503000000020004" pitchFamily="2" charset="0"/>
                <a:cs typeface="Helvetica Neue" panose="02000503000000020004" pitchFamily="2" charset="0"/>
              </a:rPr>
              <a:t>Used for evidence-based research</a:t>
            </a:r>
          </a:p>
          <a:p>
            <a:pPr lvl="1"/>
            <a:r>
              <a:rPr lang="en-GB" sz="2000" dirty="0">
                <a:latin typeface="Helvetica Neue" panose="02000503000000020004" pitchFamily="2" charset="0"/>
                <a:ea typeface="Helvetica Neue" panose="02000503000000020004" pitchFamily="2" charset="0"/>
                <a:cs typeface="Helvetica Neue" panose="02000503000000020004" pitchFamily="2" charset="0"/>
              </a:rPr>
              <a:t>Certain types of statistical methods are best for establishing evidence of a particular phenomena. It’s always best to use these methods with a observational study design framework (i.e., case-control, cohort or Randomised Control Trial (RCTs)).</a:t>
            </a:r>
          </a:p>
        </p:txBody>
      </p:sp>
      <p:sp>
        <p:nvSpPr>
          <p:cNvPr id="6" name="Slide Number Placeholder 3">
            <a:extLst>
              <a:ext uri="{FF2B5EF4-FFF2-40B4-BE49-F238E27FC236}">
                <a16:creationId xmlns:a16="http://schemas.microsoft.com/office/drawing/2014/main" id="{C27414BD-1CBF-4715-AF93-E119D8820EAE}"/>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16</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728441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14-10-03 14.54.48.png">
            <a:extLst>
              <a:ext uri="{FF2B5EF4-FFF2-40B4-BE49-F238E27FC236}">
                <a16:creationId xmlns:a16="http://schemas.microsoft.com/office/drawing/2014/main" id="{81AC81AA-0E7F-8CC4-39C8-5B00B95E2219}"/>
              </a:ext>
            </a:extLst>
          </p:cNvPr>
          <p:cNvPicPr>
            <a:picLocks noChangeAspect="1"/>
          </p:cNvPicPr>
          <p:nvPr/>
        </p:nvPicPr>
        <p:blipFill rotWithShape="1">
          <a:blip r:embed="rId3">
            <a:extLst>
              <a:ext uri="{28A0092B-C50C-407E-A947-70E740481C1C}">
                <a14:useLocalDpi xmlns:a14="http://schemas.microsoft.com/office/drawing/2010/main" val="0"/>
              </a:ext>
            </a:extLst>
          </a:blip>
          <a:srcRect r="2045"/>
          <a:stretch/>
        </p:blipFill>
        <p:spPr>
          <a:xfrm>
            <a:off x="224831" y="295225"/>
            <a:ext cx="5202192" cy="5822453"/>
          </a:xfrm>
          <a:prstGeom prst="rect">
            <a:avLst/>
          </a:prstGeom>
        </p:spPr>
      </p:pic>
      <p:sp>
        <p:nvSpPr>
          <p:cNvPr id="4" name="Content Placeholder 2">
            <a:extLst>
              <a:ext uri="{FF2B5EF4-FFF2-40B4-BE49-F238E27FC236}">
                <a16:creationId xmlns:a16="http://schemas.microsoft.com/office/drawing/2014/main" id="{EAD6E745-7743-189A-D3EB-2BCF7A5F7AAC}"/>
              </a:ext>
            </a:extLst>
          </p:cNvPr>
          <p:cNvSpPr txBox="1">
            <a:spLocks/>
          </p:cNvSpPr>
          <p:nvPr/>
        </p:nvSpPr>
        <p:spPr>
          <a:xfrm>
            <a:off x="343584" y="6222241"/>
            <a:ext cx="10641892" cy="34053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Source: Harvard Business Review | [LINK]: </a:t>
            </a:r>
            <a:r>
              <a:rPr lang="en-US" sz="1400" b="1" dirty="0">
                <a:latin typeface="Helvetica Neue" panose="02000503000000020004" pitchFamily="2" charset="0"/>
                <a:ea typeface="Helvetica Neue" panose="02000503000000020004" pitchFamily="2" charset="0"/>
                <a:cs typeface="Helvetica Neue" panose="02000503000000020004" pitchFamily="2" charset="0"/>
                <a:hlinkClick r:id="rId4"/>
              </a:rPr>
              <a:t>http://hbr.org/2012/10/data-scientist-the-sexiest-job-of-the-21st-century/</a:t>
            </a:r>
            <a:r>
              <a:rPr lang="en-US" sz="1400" b="1"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5" name="TextBox 4">
            <a:extLst>
              <a:ext uri="{FF2B5EF4-FFF2-40B4-BE49-F238E27FC236}">
                <a16:creationId xmlns:a16="http://schemas.microsoft.com/office/drawing/2014/main" id="{B73090C3-DE22-9B69-2A41-168807FDC476}"/>
              </a:ext>
            </a:extLst>
          </p:cNvPr>
          <p:cNvSpPr txBox="1"/>
          <p:nvPr/>
        </p:nvSpPr>
        <p:spPr>
          <a:xfrm>
            <a:off x="6096000" y="295225"/>
            <a:ext cx="5871169" cy="646331"/>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Why knowing statistics and data science is important? </a:t>
            </a:r>
          </a:p>
        </p:txBody>
      </p:sp>
      <p:sp>
        <p:nvSpPr>
          <p:cNvPr id="6" name="TextBox 5">
            <a:extLst>
              <a:ext uri="{FF2B5EF4-FFF2-40B4-BE49-F238E27FC236}">
                <a16:creationId xmlns:a16="http://schemas.microsoft.com/office/drawing/2014/main" id="{087FE0DD-CEE1-DA35-81BF-1C0699378118}"/>
              </a:ext>
            </a:extLst>
          </p:cNvPr>
          <p:cNvSpPr txBox="1"/>
          <p:nvPr/>
        </p:nvSpPr>
        <p:spPr>
          <a:xfrm>
            <a:off x="6096000" y="1520041"/>
            <a:ext cx="5486400" cy="369332"/>
          </a:xfrm>
          <a:prstGeom prst="rect">
            <a:avLst/>
          </a:prstGeom>
          <a:noFill/>
        </p:spPr>
        <p:txBody>
          <a:bodyPr wrap="square" rtlCol="0">
            <a:spAutoFit/>
          </a:bodyPr>
          <a:lstStyle/>
          <a:p>
            <a:r>
              <a:rPr lang="en-GB" dirty="0">
                <a:latin typeface="Helvetica" pitchFamily="2" charset="0"/>
              </a:rPr>
              <a:t>Well… its incredibly promising in terms of career!</a:t>
            </a:r>
          </a:p>
        </p:txBody>
      </p:sp>
      <p:sp>
        <p:nvSpPr>
          <p:cNvPr id="7" name="TextBox 6">
            <a:extLst>
              <a:ext uri="{FF2B5EF4-FFF2-40B4-BE49-F238E27FC236}">
                <a16:creationId xmlns:a16="http://schemas.microsoft.com/office/drawing/2014/main" id="{63AE64D9-7DF6-6314-DB9F-DCE14E270D26}"/>
              </a:ext>
            </a:extLst>
          </p:cNvPr>
          <p:cNvSpPr txBox="1"/>
          <p:nvPr/>
        </p:nvSpPr>
        <p:spPr>
          <a:xfrm>
            <a:off x="6198130" y="2289237"/>
            <a:ext cx="5666908" cy="2585323"/>
          </a:xfrm>
          <a:prstGeom prst="rect">
            <a:avLst/>
          </a:prstGeom>
          <a:solidFill>
            <a:schemeClr val="accent1"/>
          </a:solidFill>
        </p:spPr>
        <p:txBody>
          <a:bodyPr wrap="square" rtlCol="0">
            <a:sp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Helvetica" pitchFamily="2" charset="0"/>
              </a:rPr>
              <a:t>The “hottest skill set” that got people hired in 2014 (and since) is statistical analysis – and this is thanks to the growth of “Big Data”. Believe it or not, jobs which demands for statistics and data analytical skills are expected grow an astounding 34% by 2024. Therefore, by studying statistics, the science of studying &amp; analysing from data, you are putting yourself in the ideal position for a career in one of the world’s most demanded.</a:t>
            </a:r>
          </a:p>
        </p:txBody>
      </p:sp>
      <p:sp>
        <p:nvSpPr>
          <p:cNvPr id="3" name="Slide Number Placeholder 3">
            <a:extLst>
              <a:ext uri="{FF2B5EF4-FFF2-40B4-BE49-F238E27FC236}">
                <a16:creationId xmlns:a16="http://schemas.microsoft.com/office/drawing/2014/main" id="{0081FB6A-A30B-8828-BEFA-0F504C4F39FB}"/>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17</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157703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49F043-BD85-B185-21CC-7EFFDC70B6DC}"/>
              </a:ext>
            </a:extLst>
          </p:cNvPr>
          <p:cNvPicPr>
            <a:picLocks noChangeAspect="1"/>
          </p:cNvPicPr>
          <p:nvPr/>
        </p:nvPicPr>
        <p:blipFill rotWithShape="1">
          <a:blip r:embed="rId3"/>
          <a:srcRect b="8364"/>
          <a:stretch/>
        </p:blipFill>
        <p:spPr>
          <a:xfrm>
            <a:off x="0" y="-1"/>
            <a:ext cx="12192000" cy="6858001"/>
          </a:xfrm>
          <a:prstGeom prst="rect">
            <a:avLst/>
          </a:prstGeom>
        </p:spPr>
      </p:pic>
      <p:sp>
        <p:nvSpPr>
          <p:cNvPr id="3" name="Slide Number Placeholder 3">
            <a:extLst>
              <a:ext uri="{FF2B5EF4-FFF2-40B4-BE49-F238E27FC236}">
                <a16:creationId xmlns:a16="http://schemas.microsoft.com/office/drawing/2014/main" id="{77C57FA2-90F2-54D4-D0E8-04FC0841E733}"/>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solidFill>
                  <a:schemeClr val="bg1">
                    <a:lumMod val="95000"/>
                  </a:schemeClr>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18</a:t>
            </a:fld>
            <a:endParaRPr lang="en-US" altLang="x-none" b="1" dirty="0">
              <a:solidFill>
                <a:schemeClr val="bg1">
                  <a:lumMod val="95000"/>
                </a:schemeClr>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185230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80765" y="141234"/>
            <a:ext cx="9197446" cy="783176"/>
          </a:xfrm>
        </p:spPr>
        <p:txBody>
          <a:bodyPr/>
          <a:lstStyle/>
          <a:p>
            <a:pPr algn="ctr"/>
            <a:r>
              <a:rPr lang="en-US" sz="2400" b="1" dirty="0">
                <a:latin typeface="Helvetica Neue" panose="02000503000000020004" pitchFamily="2" charset="0"/>
                <a:ea typeface="Helvetica Neue" panose="02000503000000020004" pitchFamily="2" charset="0"/>
                <a:cs typeface="Helvetica Neue" panose="02000503000000020004" pitchFamily="2" charset="0"/>
              </a:rPr>
              <a:t>“Big” Analysis: identify suitable areas for Lymphatic Filariasis (LF) transmission in Kenya. </a:t>
            </a:r>
            <a:br>
              <a:rPr lang="en-US" sz="3200" dirty="0">
                <a:latin typeface="Helvetica" pitchFamily="2" charset="0"/>
                <a:ea typeface="Helvetica Neue Condensed" panose="02000503000000020004" pitchFamily="2" charset="0"/>
                <a:cs typeface="Helvetica Neue Condensed" panose="02000503000000020004" pitchFamily="2" charset="0"/>
              </a:rPr>
            </a:br>
            <a:endParaRPr lang="en-US" dirty="0"/>
          </a:p>
        </p:txBody>
      </p:sp>
      <p:pic>
        <p:nvPicPr>
          <p:cNvPr id="10" name="Picture 9" descr="Map&#10;&#10;Description automatically generated">
            <a:extLst>
              <a:ext uri="{FF2B5EF4-FFF2-40B4-BE49-F238E27FC236}">
                <a16:creationId xmlns:a16="http://schemas.microsoft.com/office/drawing/2014/main" id="{AEDED45F-0410-614B-973A-81DC17551059}"/>
              </a:ext>
            </a:extLst>
          </p:cNvPr>
          <p:cNvPicPr>
            <a:picLocks noChangeAspect="1"/>
          </p:cNvPicPr>
          <p:nvPr/>
        </p:nvPicPr>
        <p:blipFill rotWithShape="1">
          <a:blip r:embed="rId3"/>
          <a:srcRect t="13113" r="8610" b="12842"/>
          <a:stretch/>
        </p:blipFill>
        <p:spPr>
          <a:xfrm>
            <a:off x="6046731" y="1427764"/>
            <a:ext cx="4952998" cy="4506225"/>
          </a:xfrm>
          <a:prstGeom prst="rect">
            <a:avLst/>
          </a:prstGeom>
        </p:spPr>
      </p:pic>
      <p:pic>
        <p:nvPicPr>
          <p:cNvPr id="11" name="Picture 10" descr="A person sitting on a bench&#10;&#10;Description automatically generated with medium confidence">
            <a:extLst>
              <a:ext uri="{FF2B5EF4-FFF2-40B4-BE49-F238E27FC236}">
                <a16:creationId xmlns:a16="http://schemas.microsoft.com/office/drawing/2014/main" id="{61887BF6-F285-5447-A06E-A9C54893AA5D}"/>
              </a:ext>
            </a:extLst>
          </p:cNvPr>
          <p:cNvPicPr>
            <a:picLocks noChangeAspect="1"/>
          </p:cNvPicPr>
          <p:nvPr/>
        </p:nvPicPr>
        <p:blipFill>
          <a:blip r:embed="rId4"/>
          <a:stretch>
            <a:fillRect/>
          </a:stretch>
        </p:blipFill>
        <p:spPr>
          <a:xfrm>
            <a:off x="9770113" y="2869051"/>
            <a:ext cx="2066876" cy="1377917"/>
          </a:xfrm>
          <a:prstGeom prst="rect">
            <a:avLst/>
          </a:prstGeom>
        </p:spPr>
      </p:pic>
      <p:pic>
        <p:nvPicPr>
          <p:cNvPr id="12" name="Picture 11" descr="A bug on a leaf&#10;&#10;Description automatically generated with medium confidence">
            <a:extLst>
              <a:ext uri="{FF2B5EF4-FFF2-40B4-BE49-F238E27FC236}">
                <a16:creationId xmlns:a16="http://schemas.microsoft.com/office/drawing/2014/main" id="{C7176839-EA07-7D43-9C41-675A0D15E6CF}"/>
              </a:ext>
            </a:extLst>
          </p:cNvPr>
          <p:cNvPicPr>
            <a:picLocks noChangeAspect="1"/>
          </p:cNvPicPr>
          <p:nvPr/>
        </p:nvPicPr>
        <p:blipFill>
          <a:blip r:embed="rId5"/>
          <a:stretch>
            <a:fillRect/>
          </a:stretch>
        </p:blipFill>
        <p:spPr>
          <a:xfrm>
            <a:off x="9748782" y="4379806"/>
            <a:ext cx="2088207" cy="1421345"/>
          </a:xfrm>
          <a:prstGeom prst="rect">
            <a:avLst/>
          </a:prstGeom>
        </p:spPr>
      </p:pic>
      <p:sp>
        <p:nvSpPr>
          <p:cNvPr id="13" name="TextBox 12">
            <a:extLst>
              <a:ext uri="{FF2B5EF4-FFF2-40B4-BE49-F238E27FC236}">
                <a16:creationId xmlns:a16="http://schemas.microsoft.com/office/drawing/2014/main" id="{5774CF92-61BC-BD41-9225-36AA610DDB3B}"/>
              </a:ext>
            </a:extLst>
          </p:cNvPr>
          <p:cNvSpPr txBox="1"/>
          <p:nvPr/>
        </p:nvSpPr>
        <p:spPr>
          <a:xfrm>
            <a:off x="5879488" y="5933989"/>
            <a:ext cx="6081556" cy="830997"/>
          </a:xfrm>
          <a:prstGeom prst="rect">
            <a:avLst/>
          </a:prstGeom>
          <a:noFill/>
        </p:spPr>
        <p:txBody>
          <a:bodyPr wrap="square" rtlCol="0">
            <a:spAutoFit/>
          </a:bodyPr>
          <a:lstStyle/>
          <a:p>
            <a:r>
              <a:rPr lang="en-GB" sz="16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Example: Map generated in R to illustrate areas that are environmentally suitable for the spread of neglected tropical disease called ‘Lymphatic Filariasis (LF)’ in Kenya. </a:t>
            </a:r>
          </a:p>
        </p:txBody>
      </p:sp>
      <p:sp>
        <p:nvSpPr>
          <p:cNvPr id="14" name="TextBox 13">
            <a:extLst>
              <a:ext uri="{FF2B5EF4-FFF2-40B4-BE49-F238E27FC236}">
                <a16:creationId xmlns:a16="http://schemas.microsoft.com/office/drawing/2014/main" id="{AE97971A-ED06-CC45-B8B8-5C1E71F34CFB}"/>
              </a:ext>
            </a:extLst>
          </p:cNvPr>
          <p:cNvSpPr txBox="1"/>
          <p:nvPr/>
        </p:nvSpPr>
        <p:spPr>
          <a:xfrm>
            <a:off x="40626" y="6070638"/>
            <a:ext cx="5563163" cy="738664"/>
          </a:xfrm>
          <a:prstGeom prst="rect">
            <a:avLst/>
          </a:prstGeom>
          <a:noFill/>
        </p:spPr>
        <p:txBody>
          <a:bodyPr wrap="square" rtlCol="0">
            <a:spAutoFit/>
          </a:bodyPr>
          <a:lstStyle/>
          <a:p>
            <a:r>
              <a:rPr lang="en-GB" sz="14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Sources: </a:t>
            </a:r>
          </a:p>
          <a:p>
            <a:r>
              <a:rPr lang="en-GB" sz="14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1. Global Atlas for Helminths Infection (</a:t>
            </a:r>
            <a:r>
              <a:rPr lang="en-GB" sz="1400" b="1" dirty="0">
                <a:latin typeface="Helvetica Neue Condensed" panose="02000503000000020004" pitchFamily="2" charset="0"/>
                <a:ea typeface="Helvetica Neue Condensed" panose="02000503000000020004" pitchFamily="2" charset="0"/>
                <a:cs typeface="Helvetica Neue Condensed" panose="02000503000000020004" pitchFamily="2" charset="0"/>
                <a:hlinkClick r:id="rId6"/>
              </a:rPr>
              <a:t>http://www.thiswormyworld.org</a:t>
            </a:r>
            <a:r>
              <a:rPr lang="en-GB" sz="14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 </a:t>
            </a:r>
          </a:p>
          <a:p>
            <a:r>
              <a:rPr lang="en-GB" sz="14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2. ESPEN </a:t>
            </a:r>
            <a:r>
              <a:rPr lang="en-GB" sz="1400" dirty="0">
                <a:latin typeface="Helvetica Neue Condensed" panose="02000503000000020004" pitchFamily="2" charset="0"/>
                <a:ea typeface="Helvetica Neue Condensed" panose="02000503000000020004" pitchFamily="2" charset="0"/>
                <a:cs typeface="Helvetica Neue Condensed" panose="02000503000000020004" pitchFamily="2" charset="0"/>
              </a:rPr>
              <a:t>(</a:t>
            </a:r>
            <a:r>
              <a:rPr lang="en-GB" sz="1400" dirty="0">
                <a:latin typeface="Helvetica Neue Condensed" panose="02000503000000020004" pitchFamily="2" charset="0"/>
                <a:ea typeface="Helvetica Neue Condensed" panose="02000503000000020004" pitchFamily="2" charset="0"/>
                <a:cs typeface="Helvetica Neue Condensed" panose="02000503000000020004" pitchFamily="2" charset="0"/>
                <a:hlinkClick r:id="rId7"/>
              </a:rPr>
              <a:t>https://espen.afro.who.int</a:t>
            </a:r>
            <a:r>
              <a:rPr lang="en-GB" sz="1400" dirty="0">
                <a:latin typeface="Helvetica Neue Condensed" panose="02000503000000020004" pitchFamily="2" charset="0"/>
                <a:ea typeface="Helvetica Neue Condensed" panose="02000503000000020004" pitchFamily="2" charset="0"/>
                <a:cs typeface="Helvetica Neue Condensed" panose="02000503000000020004" pitchFamily="2" charset="0"/>
              </a:rPr>
              <a:t>) </a:t>
            </a:r>
            <a:endParaRPr lang="en-GB" sz="1400" dirty="0">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pic>
        <p:nvPicPr>
          <p:cNvPr id="16" name="Picture 15" descr="Diagram&#10;&#10;Description automatically generated">
            <a:extLst>
              <a:ext uri="{FF2B5EF4-FFF2-40B4-BE49-F238E27FC236}">
                <a16:creationId xmlns:a16="http://schemas.microsoft.com/office/drawing/2014/main" id="{F044C958-AC8C-0846-A460-1E387FCB814B}"/>
              </a:ext>
            </a:extLst>
          </p:cNvPr>
          <p:cNvPicPr>
            <a:picLocks noChangeAspect="1"/>
          </p:cNvPicPr>
          <p:nvPr/>
        </p:nvPicPr>
        <p:blipFill rotWithShape="1">
          <a:blip r:embed="rId8">
            <a:extLst>
              <a:ext uri="{28A0092B-C50C-407E-A947-70E740481C1C}">
                <a14:useLocalDpi xmlns:a14="http://schemas.microsoft.com/office/drawing/2010/main" val="0"/>
              </a:ext>
            </a:extLst>
          </a:blip>
          <a:srcRect r="47315"/>
          <a:stretch/>
        </p:blipFill>
        <p:spPr>
          <a:xfrm>
            <a:off x="154482" y="2404655"/>
            <a:ext cx="4977245" cy="1845828"/>
          </a:xfrm>
          <a:prstGeom prst="rect">
            <a:avLst/>
          </a:prstGeom>
        </p:spPr>
      </p:pic>
      <p:pic>
        <p:nvPicPr>
          <p:cNvPr id="17" name="Picture 16" descr="Diagram&#10;&#10;Description automatically generated">
            <a:extLst>
              <a:ext uri="{FF2B5EF4-FFF2-40B4-BE49-F238E27FC236}">
                <a16:creationId xmlns:a16="http://schemas.microsoft.com/office/drawing/2014/main" id="{E1DC9492-FDA8-ED45-BB6C-18D4000DC04E}"/>
              </a:ext>
            </a:extLst>
          </p:cNvPr>
          <p:cNvPicPr>
            <a:picLocks noChangeAspect="1"/>
          </p:cNvPicPr>
          <p:nvPr/>
        </p:nvPicPr>
        <p:blipFill rotWithShape="1">
          <a:blip r:embed="rId8">
            <a:extLst>
              <a:ext uri="{28A0092B-C50C-407E-A947-70E740481C1C}">
                <a14:useLocalDpi xmlns:a14="http://schemas.microsoft.com/office/drawing/2010/main" val="0"/>
              </a:ext>
            </a:extLst>
          </a:blip>
          <a:srcRect l="53327"/>
          <a:stretch/>
        </p:blipFill>
        <p:spPr>
          <a:xfrm>
            <a:off x="166047" y="4061874"/>
            <a:ext cx="4798437" cy="2008764"/>
          </a:xfrm>
          <a:prstGeom prst="rect">
            <a:avLst/>
          </a:prstGeom>
        </p:spPr>
      </p:pic>
      <p:sp>
        <p:nvSpPr>
          <p:cNvPr id="18" name="TextBox 17">
            <a:extLst>
              <a:ext uri="{FF2B5EF4-FFF2-40B4-BE49-F238E27FC236}">
                <a16:creationId xmlns:a16="http://schemas.microsoft.com/office/drawing/2014/main" id="{9F147667-38CD-954E-9CD8-5FA0F02CE297}"/>
              </a:ext>
            </a:extLst>
          </p:cNvPr>
          <p:cNvSpPr txBox="1"/>
          <p:nvPr/>
        </p:nvSpPr>
        <p:spPr>
          <a:xfrm>
            <a:off x="5168150" y="3680084"/>
            <a:ext cx="461875" cy="461665"/>
          </a:xfrm>
          <a:prstGeom prst="rect">
            <a:avLst/>
          </a:prstGeom>
          <a:noFill/>
        </p:spPr>
        <p:txBody>
          <a:bodyPr wrap="square" rtlCol="0">
            <a:spAutoFit/>
          </a:bodyPr>
          <a:lstStyle/>
          <a:p>
            <a:pPr algn="ctr"/>
            <a:r>
              <a:rPr lang="en-GB" sz="2400" b="1" dirty="0"/>
              <a:t>=</a:t>
            </a:r>
          </a:p>
        </p:txBody>
      </p:sp>
      <p:sp>
        <p:nvSpPr>
          <p:cNvPr id="3" name="TextBox 2">
            <a:extLst>
              <a:ext uri="{FF2B5EF4-FFF2-40B4-BE49-F238E27FC236}">
                <a16:creationId xmlns:a16="http://schemas.microsoft.com/office/drawing/2014/main" id="{BEBBAD12-73AE-E17C-D264-8C4424002FBE}"/>
              </a:ext>
            </a:extLst>
          </p:cNvPr>
          <p:cNvSpPr txBox="1"/>
          <p:nvPr/>
        </p:nvSpPr>
        <p:spPr>
          <a:xfrm>
            <a:off x="154482" y="1416020"/>
            <a:ext cx="5563162" cy="923330"/>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Combining 6 different environmental gridded data set to predict the spatial extents of where infectious disease are more likely to transmitted in Kenya</a:t>
            </a:r>
          </a:p>
        </p:txBody>
      </p:sp>
      <p:sp>
        <p:nvSpPr>
          <p:cNvPr id="4" name="Rectangle 3">
            <a:extLst>
              <a:ext uri="{FF2B5EF4-FFF2-40B4-BE49-F238E27FC236}">
                <a16:creationId xmlns:a16="http://schemas.microsoft.com/office/drawing/2014/main" id="{567D7A60-D9B1-6F7E-965C-B928ED75E476}"/>
              </a:ext>
            </a:extLst>
          </p:cNvPr>
          <p:cNvSpPr/>
          <p:nvPr/>
        </p:nvSpPr>
        <p:spPr>
          <a:xfrm>
            <a:off x="5843065" y="1056849"/>
            <a:ext cx="6194453" cy="57081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lide Number Placeholder 3">
            <a:extLst>
              <a:ext uri="{FF2B5EF4-FFF2-40B4-BE49-F238E27FC236}">
                <a16:creationId xmlns:a16="http://schemas.microsoft.com/office/drawing/2014/main" id="{E523E843-E11D-2C5B-22F3-3A4D0D1B0A0B}"/>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19</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96422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About the course</a:t>
            </a:r>
          </a:p>
        </p:txBody>
      </p:sp>
      <p:sp>
        <p:nvSpPr>
          <p:cNvPr id="2" name="Slide Number Placeholder 3">
            <a:extLst>
              <a:ext uri="{FF2B5EF4-FFF2-40B4-BE49-F238E27FC236}">
                <a16:creationId xmlns:a16="http://schemas.microsoft.com/office/drawing/2014/main" id="{88013D33-354E-69CC-5736-188916CC09A2}"/>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907553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D5829E-F1AE-DD57-6394-257637D74BCD}"/>
              </a:ext>
            </a:extLst>
          </p:cNvPr>
          <p:cNvPicPr>
            <a:picLocks noChangeAspect="1"/>
          </p:cNvPicPr>
          <p:nvPr/>
        </p:nvPicPr>
        <p:blipFill>
          <a:blip r:embed="rId3"/>
          <a:stretch>
            <a:fillRect/>
          </a:stretch>
        </p:blipFill>
        <p:spPr>
          <a:xfrm>
            <a:off x="0" y="0"/>
            <a:ext cx="12192000" cy="970069"/>
          </a:xfrm>
          <a:prstGeom prst="rect">
            <a:avLst/>
          </a:prstGeom>
        </p:spPr>
      </p:pic>
      <p:pic>
        <p:nvPicPr>
          <p:cNvPr id="7" name="Picture 6" descr="DNA_printed.jpg">
            <a:extLst>
              <a:ext uri="{FF2B5EF4-FFF2-40B4-BE49-F238E27FC236}">
                <a16:creationId xmlns:a16="http://schemas.microsoft.com/office/drawing/2014/main" id="{E253F73C-5754-FF9B-188B-46D865D0C3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072647"/>
            <a:ext cx="12182802" cy="5234869"/>
          </a:xfrm>
          <a:prstGeom prst="rect">
            <a:avLst/>
          </a:prstGeom>
        </p:spPr>
      </p:pic>
      <p:sp>
        <p:nvSpPr>
          <p:cNvPr id="8" name="TextBox 7">
            <a:extLst>
              <a:ext uri="{FF2B5EF4-FFF2-40B4-BE49-F238E27FC236}">
                <a16:creationId xmlns:a16="http://schemas.microsoft.com/office/drawing/2014/main" id="{E5477A41-5B2C-10C6-C0B7-42619034B310}"/>
              </a:ext>
            </a:extLst>
          </p:cNvPr>
          <p:cNvSpPr txBox="1"/>
          <p:nvPr/>
        </p:nvSpPr>
        <p:spPr>
          <a:xfrm>
            <a:off x="0" y="6273225"/>
            <a:ext cx="8406528" cy="584775"/>
          </a:xfrm>
          <a:prstGeom prst="rect">
            <a:avLst/>
          </a:prstGeom>
          <a:noFill/>
        </p:spPr>
        <p:txBody>
          <a:bodyPr wrap="square" rtlCol="0">
            <a:spAutoFit/>
          </a:bodyPr>
          <a:lstStyle/>
          <a:p>
            <a:r>
              <a:rPr lang="en-GB" sz="16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Source: Cheshire, J., Uberti, O. (2014). London: The Information Capital, DNA of the City (Census variables reveal London’s genetic code), chapter 2: Who we are (Page 76).</a:t>
            </a:r>
          </a:p>
        </p:txBody>
      </p:sp>
      <p:sp>
        <p:nvSpPr>
          <p:cNvPr id="3" name="Slide Number Placeholder 3">
            <a:extLst>
              <a:ext uri="{FF2B5EF4-FFF2-40B4-BE49-F238E27FC236}">
                <a16:creationId xmlns:a16="http://schemas.microsoft.com/office/drawing/2014/main" id="{3C48A81D-A26F-9574-448A-5DB801D6A66C}"/>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20</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4269868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F40F00-E5C8-8911-9386-6C9F0F4B0084}"/>
              </a:ext>
            </a:extLst>
          </p:cNvPr>
          <p:cNvPicPr>
            <a:picLocks noChangeAspect="1"/>
          </p:cNvPicPr>
          <p:nvPr/>
        </p:nvPicPr>
        <p:blipFill>
          <a:blip r:embed="rId3"/>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8C8F2141-5944-41B9-2F61-ED798C34BBDE}"/>
              </a:ext>
            </a:extLst>
          </p:cNvPr>
          <p:cNvSpPr txBox="1">
            <a:spLocks/>
          </p:cNvSpPr>
          <p:nvPr/>
        </p:nvSpPr>
        <p:spPr>
          <a:xfrm>
            <a:off x="167712" y="1144053"/>
            <a:ext cx="9197446" cy="6951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To think big, start small</a:t>
            </a:r>
          </a:p>
        </p:txBody>
      </p:sp>
      <p:sp>
        <p:nvSpPr>
          <p:cNvPr id="4" name="Content Placeholder 2">
            <a:extLst>
              <a:ext uri="{FF2B5EF4-FFF2-40B4-BE49-F238E27FC236}">
                <a16:creationId xmlns:a16="http://schemas.microsoft.com/office/drawing/2014/main" id="{FDCCFDC4-5DB7-63F2-299E-C8111BC26BE2}"/>
              </a:ext>
            </a:extLst>
          </p:cNvPr>
          <p:cNvSpPr txBox="1">
            <a:spLocks/>
          </p:cNvSpPr>
          <p:nvPr/>
        </p:nvSpPr>
        <p:spPr>
          <a:xfrm>
            <a:off x="167711" y="2013156"/>
            <a:ext cx="11458231" cy="345757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b="1" dirty="0">
                <a:latin typeface="Helvetica Neue" panose="02000503000000020004" pitchFamily="2" charset="0"/>
                <a:ea typeface="Helvetica Neue" panose="02000503000000020004" pitchFamily="2" charset="0"/>
                <a:cs typeface="Helvetica Neue" panose="02000503000000020004" pitchFamily="2" charset="0"/>
              </a:rPr>
              <a:t>This module is all about high quality data analysis.</a:t>
            </a:r>
          </a:p>
          <a:p>
            <a:pPr lvl="1"/>
            <a:r>
              <a:rPr lang="en-US" dirty="0">
                <a:latin typeface="Helvetica Neue" panose="02000503000000020004" pitchFamily="2" charset="0"/>
                <a:ea typeface="Helvetica Neue" panose="02000503000000020004" pitchFamily="2" charset="0"/>
                <a:cs typeface="Helvetica Neue" panose="02000503000000020004" pitchFamily="2" charset="0"/>
              </a:rPr>
              <a:t>“Small data” can be just as powerful.</a:t>
            </a:r>
          </a:p>
          <a:p>
            <a:pPr lvl="1"/>
            <a:r>
              <a:rPr lang="en-US" dirty="0">
                <a:latin typeface="Helvetica Neue" panose="02000503000000020004" pitchFamily="2" charset="0"/>
                <a:ea typeface="Helvetica Neue" panose="02000503000000020004" pitchFamily="2" charset="0"/>
                <a:cs typeface="Helvetica Neue" panose="02000503000000020004" pitchFamily="2" charset="0"/>
              </a:rPr>
              <a:t>“Big data” may contain a lot of noise.</a:t>
            </a:r>
          </a:p>
          <a:p>
            <a:pPr lvl="1"/>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Many of the methods are scalable</a:t>
            </a:r>
          </a:p>
          <a:p>
            <a:pPr lvl="1"/>
            <a:r>
              <a:rPr lang="en-US" dirty="0">
                <a:latin typeface="Helvetica Neue" panose="02000503000000020004" pitchFamily="2" charset="0"/>
                <a:ea typeface="Helvetica Neue" panose="02000503000000020004" pitchFamily="2" charset="0"/>
                <a:cs typeface="Helvetica Neue" panose="02000503000000020004" pitchFamily="2" charset="0"/>
              </a:rPr>
              <a:t>That is, they can be applied to datasets small and big.</a:t>
            </a:r>
          </a:p>
          <a:p>
            <a:pPr lvl="1"/>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dirty="0">
                <a:latin typeface="Helvetica Neue" panose="02000503000000020004" pitchFamily="2" charset="0"/>
                <a:ea typeface="Helvetica Neue" panose="02000503000000020004" pitchFamily="2" charset="0"/>
                <a:cs typeface="Helvetica Neue" panose="02000503000000020004" pitchFamily="2" charset="0"/>
              </a:rPr>
              <a:t>All analysis should start with the same basic checks and descriptions of the data.</a:t>
            </a:r>
          </a:p>
        </p:txBody>
      </p:sp>
      <p:sp>
        <p:nvSpPr>
          <p:cNvPr id="6" name="Slide Number Placeholder 3">
            <a:extLst>
              <a:ext uri="{FF2B5EF4-FFF2-40B4-BE49-F238E27FC236}">
                <a16:creationId xmlns:a16="http://schemas.microsoft.com/office/drawing/2014/main" id="{E2E10E68-2903-5AB4-3406-183A4ACF0B35}"/>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21</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722278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F40F00-E5C8-8911-9386-6C9F0F4B0084}"/>
              </a:ext>
            </a:extLst>
          </p:cNvPr>
          <p:cNvPicPr>
            <a:picLocks noChangeAspect="1"/>
          </p:cNvPicPr>
          <p:nvPr/>
        </p:nvPicPr>
        <p:blipFill>
          <a:blip r:embed="rId2"/>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8C8F2141-5944-41B9-2F61-ED798C34BBDE}"/>
              </a:ext>
            </a:extLst>
          </p:cNvPr>
          <p:cNvSpPr txBox="1">
            <a:spLocks/>
          </p:cNvSpPr>
          <p:nvPr/>
        </p:nvSpPr>
        <p:spPr>
          <a:xfrm>
            <a:off x="1007175" y="1027478"/>
            <a:ext cx="9197446" cy="6951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indent="0" algn="ctr">
              <a:buNone/>
            </a:pPr>
            <a:r>
              <a:rPr lang="en-US" sz="2800" b="1" dirty="0">
                <a:latin typeface="Helvetica" pitchFamily="2" charset="0"/>
                <a:ea typeface="Helvetica Neue Condensed" panose="02000503000000020004" pitchFamily="2" charset="0"/>
                <a:cs typeface="Helvetica Neue Condensed" panose="02000503000000020004" pitchFamily="2" charset="0"/>
              </a:rPr>
              <a:t>DIKW Pyramid</a:t>
            </a:r>
            <a:endParaRPr lang="en-US" sz="2000" b="1" dirty="0">
              <a:latin typeface="Helvetica" pitchFamily="2" charset="0"/>
              <a:ea typeface="Helvetica Neue Condensed" panose="02000503000000020004" pitchFamily="2" charset="0"/>
              <a:cs typeface="Helvetica Neue Condensed" panose="02000503000000020004" pitchFamily="2" charset="0"/>
            </a:endParaRPr>
          </a:p>
        </p:txBody>
      </p:sp>
      <p:pic>
        <p:nvPicPr>
          <p:cNvPr id="5" name="Picture 4" descr="Diagram&#10;&#10;Description automatically generated">
            <a:extLst>
              <a:ext uri="{FF2B5EF4-FFF2-40B4-BE49-F238E27FC236}">
                <a16:creationId xmlns:a16="http://schemas.microsoft.com/office/drawing/2014/main" id="{DE081DD9-7648-8884-1408-87F65603B8AC}"/>
              </a:ext>
            </a:extLst>
          </p:cNvPr>
          <p:cNvPicPr>
            <a:picLocks noChangeAspect="1"/>
          </p:cNvPicPr>
          <p:nvPr/>
        </p:nvPicPr>
        <p:blipFill>
          <a:blip r:embed="rId3"/>
          <a:stretch>
            <a:fillRect/>
          </a:stretch>
        </p:blipFill>
        <p:spPr>
          <a:xfrm>
            <a:off x="3267450" y="1531847"/>
            <a:ext cx="4962393" cy="3867178"/>
          </a:xfrm>
          <a:prstGeom prst="rect">
            <a:avLst/>
          </a:prstGeom>
        </p:spPr>
      </p:pic>
      <p:sp>
        <p:nvSpPr>
          <p:cNvPr id="6" name="TextBox 5">
            <a:extLst>
              <a:ext uri="{FF2B5EF4-FFF2-40B4-BE49-F238E27FC236}">
                <a16:creationId xmlns:a16="http://schemas.microsoft.com/office/drawing/2014/main" id="{655DDF8B-9CDF-D96D-EF47-D4E47065C526}"/>
              </a:ext>
            </a:extLst>
          </p:cNvPr>
          <p:cNvSpPr txBox="1"/>
          <p:nvPr/>
        </p:nvSpPr>
        <p:spPr>
          <a:xfrm>
            <a:off x="2312503" y="5536386"/>
            <a:ext cx="6872288" cy="923330"/>
          </a:xfrm>
          <a:prstGeom prst="rect">
            <a:avLst/>
          </a:prstGeom>
          <a:noFill/>
        </p:spPr>
        <p:txBody>
          <a:bodyPr wrap="square" rtlCol="0">
            <a:spAutoFit/>
          </a:bodyPr>
          <a:lstStyle/>
          <a:p>
            <a:pPr algn="ctr"/>
            <a:r>
              <a:rPr lang="en-GB"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DIKW is a useful framework for describing the relationship, or structural ‘stages’ (aka rites of passage) one must go through to gain </a:t>
            </a:r>
            <a:r>
              <a:rPr lang="en-GB" b="1" dirty="0">
                <a:highlight>
                  <a:srgbClr val="00FFFF"/>
                </a:highlight>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KNOWLEDGE</a:t>
            </a:r>
            <a:r>
              <a:rPr lang="en-GB"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 and </a:t>
            </a:r>
            <a:r>
              <a:rPr lang="en-GB" b="1" dirty="0">
                <a:highlight>
                  <a:srgbClr val="00FFFF"/>
                </a:highlight>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WISDOM</a:t>
            </a:r>
            <a:r>
              <a:rPr lang="en-GB"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 </a:t>
            </a:r>
          </a:p>
        </p:txBody>
      </p:sp>
      <p:sp>
        <p:nvSpPr>
          <p:cNvPr id="7" name="TextBox 6">
            <a:extLst>
              <a:ext uri="{FF2B5EF4-FFF2-40B4-BE49-F238E27FC236}">
                <a16:creationId xmlns:a16="http://schemas.microsoft.com/office/drawing/2014/main" id="{E74CC9C9-BAF3-D356-0B1E-DD1289440C53}"/>
              </a:ext>
            </a:extLst>
          </p:cNvPr>
          <p:cNvSpPr txBox="1"/>
          <p:nvPr/>
        </p:nvSpPr>
        <p:spPr>
          <a:xfrm>
            <a:off x="161511" y="1531847"/>
            <a:ext cx="4158905" cy="1477328"/>
          </a:xfrm>
          <a:prstGeom prst="rect">
            <a:avLst/>
          </a:prstGeom>
          <a:noFill/>
        </p:spPr>
        <p:txBody>
          <a:bodyPr wrap="square" rtlCol="0">
            <a:spAutoFit/>
          </a:bodyPr>
          <a:lstStyle/>
          <a:p>
            <a:r>
              <a:rPr lang="en-GB" b="1" dirty="0">
                <a:highlight>
                  <a:srgbClr val="00FF00"/>
                </a:highlight>
                <a:latin typeface="Helvetica Neue Condensed" panose="02000503000000020004" pitchFamily="2" charset="0"/>
                <a:ea typeface="Helvetica Neue Condensed" panose="02000503000000020004" pitchFamily="2" charset="0"/>
                <a:cs typeface="Helvetica Neue Condensed" panose="02000503000000020004" pitchFamily="2" charset="0"/>
              </a:rPr>
              <a:t>Data analysis </a:t>
            </a:r>
            <a:r>
              <a:rPr lang="en-GB" b="1" dirty="0">
                <a:latin typeface="Helvetica Neue Condensed" panose="02000503000000020004" pitchFamily="2" charset="0"/>
                <a:ea typeface="Helvetica Neue Condensed" panose="02000503000000020004" pitchFamily="2" charset="0"/>
                <a:cs typeface="Helvetica Neue Condensed" panose="02000503000000020004" pitchFamily="2" charset="0"/>
              </a:rPr>
              <a:t>is the process of inspecting, cleansing, transforming, and modelling </a:t>
            </a:r>
            <a:r>
              <a:rPr lang="en-GB" b="1" dirty="0">
                <a:highlight>
                  <a:srgbClr val="00FFFF"/>
                </a:highlight>
                <a:latin typeface="Helvetica Neue Condensed" panose="02000503000000020004" pitchFamily="2" charset="0"/>
                <a:ea typeface="Helvetica Neue Condensed" panose="02000503000000020004" pitchFamily="2" charset="0"/>
                <a:cs typeface="Helvetica Neue Condensed" panose="02000503000000020004" pitchFamily="2" charset="0"/>
              </a:rPr>
              <a:t>DATA</a:t>
            </a:r>
            <a:r>
              <a:rPr lang="en-GB" b="1" dirty="0">
                <a:latin typeface="Helvetica Neue Condensed" panose="02000503000000020004" pitchFamily="2" charset="0"/>
                <a:ea typeface="Helvetica Neue Condensed" panose="02000503000000020004" pitchFamily="2" charset="0"/>
                <a:cs typeface="Helvetica Neue Condensed" panose="02000503000000020004" pitchFamily="2" charset="0"/>
              </a:rPr>
              <a:t> with the aims of gaining some useful insight (or </a:t>
            </a:r>
            <a:r>
              <a:rPr lang="en-GB" b="1" dirty="0">
                <a:highlight>
                  <a:srgbClr val="00FFFF"/>
                </a:highlight>
                <a:latin typeface="Helvetica Neue Condensed" panose="02000503000000020004" pitchFamily="2" charset="0"/>
                <a:ea typeface="Helvetica Neue Condensed" panose="02000503000000020004" pitchFamily="2" charset="0"/>
                <a:cs typeface="Helvetica Neue Condensed" panose="02000503000000020004" pitchFamily="2" charset="0"/>
              </a:rPr>
              <a:t>INFORMATION</a:t>
            </a:r>
            <a:r>
              <a:rPr lang="en-GB" b="1" dirty="0">
                <a:latin typeface="Helvetica Neue Condensed" panose="02000503000000020004" pitchFamily="2" charset="0"/>
                <a:ea typeface="Helvetica Neue Condensed" panose="02000503000000020004" pitchFamily="2" charset="0"/>
                <a:cs typeface="Helvetica Neue Condensed" panose="02000503000000020004" pitchFamily="2" charset="0"/>
              </a:rPr>
              <a:t>) to help support decision making </a:t>
            </a:r>
          </a:p>
        </p:txBody>
      </p:sp>
      <p:sp>
        <p:nvSpPr>
          <p:cNvPr id="4" name="Slide Number Placeholder 3">
            <a:extLst>
              <a:ext uri="{FF2B5EF4-FFF2-40B4-BE49-F238E27FC236}">
                <a16:creationId xmlns:a16="http://schemas.microsoft.com/office/drawing/2014/main" id="{A246A669-B8A5-7F0D-7F87-0348539BE1F8}"/>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22</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645772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F40F00-E5C8-8911-9386-6C9F0F4B0084}"/>
              </a:ext>
            </a:extLst>
          </p:cNvPr>
          <p:cNvPicPr>
            <a:picLocks noChangeAspect="1"/>
          </p:cNvPicPr>
          <p:nvPr/>
        </p:nvPicPr>
        <p:blipFill>
          <a:blip r:embed="rId2"/>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8C8F2141-5944-41B9-2F61-ED798C34BBDE}"/>
              </a:ext>
            </a:extLst>
          </p:cNvPr>
          <p:cNvSpPr txBox="1">
            <a:spLocks/>
          </p:cNvSpPr>
          <p:nvPr/>
        </p:nvSpPr>
        <p:spPr>
          <a:xfrm>
            <a:off x="1304058" y="1027478"/>
            <a:ext cx="9197446" cy="6951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indent="0" algn="ctr">
              <a:buNone/>
            </a:pPr>
            <a:r>
              <a:rPr lang="en-US" sz="2800" b="1" dirty="0">
                <a:latin typeface="Helvetica Neue" panose="02000503000000020004" pitchFamily="2" charset="0"/>
                <a:ea typeface="Helvetica Neue" panose="02000503000000020004" pitchFamily="2" charset="0"/>
                <a:cs typeface="Helvetica Neue" panose="02000503000000020004" pitchFamily="2" charset="0"/>
              </a:rPr>
              <a:t>Data vs Information vs Wisdom </a:t>
            </a:r>
          </a:p>
        </p:txBody>
      </p:sp>
      <p:graphicFrame>
        <p:nvGraphicFramePr>
          <p:cNvPr id="4" name="Diagram 3">
            <a:extLst>
              <a:ext uri="{FF2B5EF4-FFF2-40B4-BE49-F238E27FC236}">
                <a16:creationId xmlns:a16="http://schemas.microsoft.com/office/drawing/2014/main" id="{41061BBC-C509-4A33-AEE8-06F75A3390A0}"/>
              </a:ext>
            </a:extLst>
          </p:cNvPr>
          <p:cNvGraphicFramePr/>
          <p:nvPr>
            <p:extLst>
              <p:ext uri="{D42A27DB-BD31-4B8C-83A1-F6EECF244321}">
                <p14:modId xmlns:p14="http://schemas.microsoft.com/office/powerpoint/2010/main" val="2499268227"/>
              </p:ext>
            </p:extLst>
          </p:nvPr>
        </p:nvGraphicFramePr>
        <p:xfrm>
          <a:off x="2381224" y="1722597"/>
          <a:ext cx="7429552" cy="44671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3">
            <a:extLst>
              <a:ext uri="{FF2B5EF4-FFF2-40B4-BE49-F238E27FC236}">
                <a16:creationId xmlns:a16="http://schemas.microsoft.com/office/drawing/2014/main" id="{853EB586-DAFE-B15B-015B-E5EC3B13D33E}"/>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23</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3419312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What is Statistics?</a:t>
            </a:r>
          </a:p>
        </p:txBody>
      </p:sp>
      <p:sp>
        <p:nvSpPr>
          <p:cNvPr id="3" name="Slide Number Placeholder 3">
            <a:extLst>
              <a:ext uri="{FF2B5EF4-FFF2-40B4-BE49-F238E27FC236}">
                <a16:creationId xmlns:a16="http://schemas.microsoft.com/office/drawing/2014/main" id="{19D19D75-B50E-1C6D-02F1-D2110B605093}"/>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24</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2396822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F40F00-E5C8-8911-9386-6C9F0F4B0084}"/>
              </a:ext>
            </a:extLst>
          </p:cNvPr>
          <p:cNvPicPr>
            <a:picLocks noChangeAspect="1"/>
          </p:cNvPicPr>
          <p:nvPr/>
        </p:nvPicPr>
        <p:blipFill>
          <a:blip r:embed="rId3"/>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8C8F2141-5944-41B9-2F61-ED798C34BBDE}"/>
              </a:ext>
            </a:extLst>
          </p:cNvPr>
          <p:cNvSpPr txBox="1">
            <a:spLocks/>
          </p:cNvSpPr>
          <p:nvPr/>
        </p:nvSpPr>
        <p:spPr>
          <a:xfrm>
            <a:off x="167712" y="1144053"/>
            <a:ext cx="9197446" cy="6951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What is Statistics?</a:t>
            </a:r>
          </a:p>
        </p:txBody>
      </p:sp>
      <p:sp>
        <p:nvSpPr>
          <p:cNvPr id="4" name="Content Placeholder 2">
            <a:extLst>
              <a:ext uri="{FF2B5EF4-FFF2-40B4-BE49-F238E27FC236}">
                <a16:creationId xmlns:a16="http://schemas.microsoft.com/office/drawing/2014/main" id="{FDCCFDC4-5DB7-63F2-299E-C8111BC26BE2}"/>
              </a:ext>
            </a:extLst>
          </p:cNvPr>
          <p:cNvSpPr txBox="1">
            <a:spLocks/>
          </p:cNvSpPr>
          <p:nvPr/>
        </p:nvSpPr>
        <p:spPr>
          <a:xfrm>
            <a:off x="167712" y="1839172"/>
            <a:ext cx="11458231" cy="387477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b="1" dirty="0">
                <a:latin typeface="Helvetica Neue" panose="02000503000000020004" pitchFamily="2" charset="0"/>
                <a:ea typeface="Helvetica Neue" panose="02000503000000020004" pitchFamily="2" charset="0"/>
                <a:cs typeface="Helvetica Neue" panose="02000503000000020004" pitchFamily="2" charset="0"/>
              </a:rPr>
              <a:t>Composed of three main facets</a:t>
            </a:r>
          </a:p>
          <a:p>
            <a:r>
              <a:rPr lang="en-US" sz="2000" b="1" dirty="0">
                <a:latin typeface="Helvetica Neue" panose="02000503000000020004" pitchFamily="2" charset="0"/>
                <a:ea typeface="Helvetica Neue" panose="02000503000000020004" pitchFamily="2" charset="0"/>
                <a:cs typeface="Helvetica Neue" panose="02000503000000020004" pitchFamily="2" charset="0"/>
              </a:rPr>
              <a:t>Design</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How to collect the data (i.e., probabilistic sampling approaches)</a:t>
            </a:r>
          </a:p>
          <a:p>
            <a:r>
              <a:rPr lang="en-US" sz="2000" b="1" dirty="0">
                <a:latin typeface="Helvetica Neue" panose="02000503000000020004" pitchFamily="2" charset="0"/>
                <a:ea typeface="Helvetica Neue" panose="02000503000000020004" pitchFamily="2" charset="0"/>
                <a:cs typeface="Helvetica Neue" panose="02000503000000020004" pitchFamily="2" charset="0"/>
              </a:rPr>
              <a:t>Description</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Describing the way, the data looks</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Summarizing the data that has been collected</a:t>
            </a:r>
          </a:p>
          <a:p>
            <a:r>
              <a:rPr lang="en-US" sz="2000" b="1" dirty="0">
                <a:latin typeface="Helvetica Neue" panose="02000503000000020004" pitchFamily="2" charset="0"/>
                <a:ea typeface="Helvetica Neue" panose="02000503000000020004" pitchFamily="2" charset="0"/>
                <a:cs typeface="Helvetica Neue" panose="02000503000000020004" pitchFamily="2" charset="0"/>
              </a:rPr>
              <a:t>Inference</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Making predictions about the wider population or about the future</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Specifically, statistical inference</a:t>
            </a:r>
          </a:p>
          <a:p>
            <a:r>
              <a:rPr lang="en-US" sz="2000" b="1" dirty="0">
                <a:latin typeface="Helvetica Neue" panose="02000503000000020004" pitchFamily="2" charset="0"/>
                <a:ea typeface="Helvetica Neue" panose="02000503000000020004" pitchFamily="2" charset="0"/>
                <a:cs typeface="Helvetica Neue" panose="02000503000000020004" pitchFamily="2" charset="0"/>
              </a:rPr>
              <a:t>The “descriptive” and “inferential” elements are what we refer to as statistical analysis</a:t>
            </a:r>
          </a:p>
        </p:txBody>
      </p:sp>
      <p:sp>
        <p:nvSpPr>
          <p:cNvPr id="6" name="Slide Number Placeholder 3">
            <a:extLst>
              <a:ext uri="{FF2B5EF4-FFF2-40B4-BE49-F238E27FC236}">
                <a16:creationId xmlns:a16="http://schemas.microsoft.com/office/drawing/2014/main" id="{741297F7-B85C-BE84-A63D-EC5557E0C461}"/>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25</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4026470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F40F00-E5C8-8911-9386-6C9F0F4B0084}"/>
              </a:ext>
            </a:extLst>
          </p:cNvPr>
          <p:cNvPicPr>
            <a:picLocks noChangeAspect="1"/>
          </p:cNvPicPr>
          <p:nvPr/>
        </p:nvPicPr>
        <p:blipFill>
          <a:blip r:embed="rId3"/>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8C8F2141-5944-41B9-2F61-ED798C34BBDE}"/>
              </a:ext>
            </a:extLst>
          </p:cNvPr>
          <p:cNvSpPr txBox="1">
            <a:spLocks/>
          </p:cNvSpPr>
          <p:nvPr/>
        </p:nvSpPr>
        <p:spPr>
          <a:xfrm>
            <a:off x="167712" y="1144053"/>
            <a:ext cx="11303852" cy="6951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1</a:t>
            </a:r>
            <a:r>
              <a:rPr lang="en-US" sz="2800" b="1" baseline="30000" dirty="0">
                <a:latin typeface="Helvetica Neue" panose="02000503000000020004" pitchFamily="2" charset="0"/>
                <a:ea typeface="Helvetica Neue" panose="02000503000000020004" pitchFamily="2" charset="0"/>
                <a:cs typeface="Helvetica Neue" panose="02000503000000020004" pitchFamily="2" charset="0"/>
              </a:rPr>
              <a:t>st</a:t>
            </a:r>
            <a:r>
              <a:rPr lang="en-US" sz="2800" b="1" dirty="0">
                <a:latin typeface="Helvetica Neue" panose="02000503000000020004" pitchFamily="2" charset="0"/>
                <a:ea typeface="Helvetica Neue" panose="02000503000000020004" pitchFamily="2" charset="0"/>
                <a:cs typeface="Helvetica Neue" panose="02000503000000020004" pitchFamily="2" charset="0"/>
              </a:rPr>
              <a:t> Statistical Terminology – Populations vs. Samples [1]</a:t>
            </a:r>
          </a:p>
        </p:txBody>
      </p:sp>
      <p:sp>
        <p:nvSpPr>
          <p:cNvPr id="4" name="Content Placeholder 2">
            <a:extLst>
              <a:ext uri="{FF2B5EF4-FFF2-40B4-BE49-F238E27FC236}">
                <a16:creationId xmlns:a16="http://schemas.microsoft.com/office/drawing/2014/main" id="{FDCCFDC4-5DB7-63F2-299E-C8111BC26BE2}"/>
              </a:ext>
            </a:extLst>
          </p:cNvPr>
          <p:cNvSpPr txBox="1">
            <a:spLocks/>
          </p:cNvSpPr>
          <p:nvPr/>
        </p:nvSpPr>
        <p:spPr>
          <a:xfrm>
            <a:off x="167712" y="2419131"/>
            <a:ext cx="11826366" cy="295967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Population</a:t>
            </a:r>
          </a:p>
          <a:p>
            <a:pPr lvl="1">
              <a:buFont typeface="Wingdings" pitchFamily="2" charset="2"/>
              <a:buChar char="§"/>
            </a:pPr>
            <a:r>
              <a:rPr lang="en-US" sz="2800" dirty="0">
                <a:latin typeface="Helvetica Neue" panose="02000503000000020004" pitchFamily="2" charset="0"/>
                <a:ea typeface="Helvetica Neue" panose="02000503000000020004" pitchFamily="2" charset="0"/>
                <a:cs typeface="Helvetica Neue" panose="02000503000000020004" pitchFamily="2" charset="0"/>
              </a:rPr>
              <a:t>The entire possible set of subjects we wish to study</a:t>
            </a:r>
          </a:p>
          <a:p>
            <a:pPr lvl="1">
              <a:buFont typeface="Wingdings" pitchFamily="2" charset="2"/>
              <a:buChar char="§"/>
            </a:pPr>
            <a:r>
              <a:rPr lang="en-US" sz="2800" dirty="0">
                <a:latin typeface="Helvetica Neue" panose="02000503000000020004" pitchFamily="2" charset="0"/>
                <a:ea typeface="Helvetica Neue" panose="02000503000000020004" pitchFamily="2" charset="0"/>
                <a:cs typeface="Helvetica Neue" panose="02000503000000020004" pitchFamily="2" charset="0"/>
              </a:rPr>
              <a:t>These could be states, individuals, businesses, organizations, etc.</a:t>
            </a:r>
          </a:p>
          <a:p>
            <a:pPr marL="457200" lvl="1" indent="0">
              <a:buNone/>
            </a:pPr>
            <a:endParaRPr lang="en-US" sz="2800" b="1" dirty="0">
              <a:latin typeface="Helvetica Neue" panose="02000503000000020004" pitchFamily="2" charset="0"/>
              <a:ea typeface="Helvetica Neue" panose="02000503000000020004" pitchFamily="2" charset="0"/>
              <a:cs typeface="Helvetica Neue" panose="02000503000000020004" pitchFamily="2" charset="0"/>
            </a:endParaRPr>
          </a:p>
          <a:p>
            <a:r>
              <a:rPr lang="en-US" b="1" dirty="0">
                <a:latin typeface="Helvetica Neue" panose="02000503000000020004" pitchFamily="2" charset="0"/>
                <a:ea typeface="Helvetica Neue" panose="02000503000000020004" pitchFamily="2" charset="0"/>
                <a:cs typeface="Helvetica Neue" panose="02000503000000020004" pitchFamily="2" charset="0"/>
              </a:rPr>
              <a:t>Sample</a:t>
            </a:r>
          </a:p>
          <a:p>
            <a:pPr lvl="1">
              <a:buFont typeface="Wingdings" pitchFamily="2" charset="2"/>
              <a:buChar char="§"/>
            </a:pPr>
            <a:r>
              <a:rPr lang="en-US" sz="2800" dirty="0">
                <a:latin typeface="Helvetica Neue" panose="02000503000000020004" pitchFamily="2" charset="0"/>
                <a:ea typeface="Helvetica Neue" panose="02000503000000020004" pitchFamily="2" charset="0"/>
                <a:cs typeface="Helvetica Neue" panose="02000503000000020004" pitchFamily="2" charset="0"/>
              </a:rPr>
              <a:t>The subset of subjects chosen for study through data collection</a:t>
            </a:r>
          </a:p>
          <a:p>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Slide Number Placeholder 3">
            <a:extLst>
              <a:ext uri="{FF2B5EF4-FFF2-40B4-BE49-F238E27FC236}">
                <a16:creationId xmlns:a16="http://schemas.microsoft.com/office/drawing/2014/main" id="{53A0396E-CFCF-30B2-EBB2-66E089C62D19}"/>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26</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8608815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20D93705-C9CC-72D1-F59B-E91F8A1344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594" y="620629"/>
            <a:ext cx="9637295" cy="5448300"/>
          </a:xfrm>
          <a:prstGeom prst="rect">
            <a:avLst/>
          </a:prstGeom>
        </p:spPr>
      </p:pic>
      <p:sp>
        <p:nvSpPr>
          <p:cNvPr id="3" name="Title 1">
            <a:extLst>
              <a:ext uri="{FF2B5EF4-FFF2-40B4-BE49-F238E27FC236}">
                <a16:creationId xmlns:a16="http://schemas.microsoft.com/office/drawing/2014/main" id="{FF9A29A5-8D10-E02E-12A1-4F7D8D2A4D85}"/>
              </a:ext>
            </a:extLst>
          </p:cNvPr>
          <p:cNvSpPr txBox="1">
            <a:spLocks/>
          </p:cNvSpPr>
          <p:nvPr/>
        </p:nvSpPr>
        <p:spPr>
          <a:xfrm>
            <a:off x="155316" y="93952"/>
            <a:ext cx="11303852" cy="6951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1</a:t>
            </a:r>
            <a:r>
              <a:rPr lang="en-US" sz="2800" b="1" baseline="30000" dirty="0">
                <a:latin typeface="Helvetica Neue" panose="02000503000000020004" pitchFamily="2" charset="0"/>
                <a:ea typeface="Helvetica Neue" panose="02000503000000020004" pitchFamily="2" charset="0"/>
                <a:cs typeface="Helvetica Neue" panose="02000503000000020004" pitchFamily="2" charset="0"/>
              </a:rPr>
              <a:t>st</a:t>
            </a:r>
            <a:r>
              <a:rPr lang="en-US" sz="2800" b="1" dirty="0">
                <a:latin typeface="Helvetica Neue" panose="02000503000000020004" pitchFamily="2" charset="0"/>
                <a:ea typeface="Helvetica Neue" panose="02000503000000020004" pitchFamily="2" charset="0"/>
                <a:cs typeface="Helvetica Neue" panose="02000503000000020004" pitchFamily="2" charset="0"/>
              </a:rPr>
              <a:t> Statistical Terminology – Populations vs. Samples [2]</a:t>
            </a:r>
          </a:p>
        </p:txBody>
      </p:sp>
      <p:sp>
        <p:nvSpPr>
          <p:cNvPr id="8" name="TextBox 7">
            <a:extLst>
              <a:ext uri="{FF2B5EF4-FFF2-40B4-BE49-F238E27FC236}">
                <a16:creationId xmlns:a16="http://schemas.microsoft.com/office/drawing/2014/main" id="{4B20F913-D3E4-D34C-FB54-F015452E1623}"/>
              </a:ext>
            </a:extLst>
          </p:cNvPr>
          <p:cNvSpPr txBox="1"/>
          <p:nvPr/>
        </p:nvSpPr>
        <p:spPr>
          <a:xfrm>
            <a:off x="1746997" y="5394431"/>
            <a:ext cx="3036796" cy="1015663"/>
          </a:xfrm>
          <a:prstGeom prst="rect">
            <a:avLst/>
          </a:prstGeom>
          <a:noFill/>
        </p:spPr>
        <p:txBody>
          <a:bodyPr wrap="square" rtlCol="0">
            <a:spAutoFit/>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1. </a:t>
            </a:r>
          </a:p>
          <a:p>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r>
              <a:rPr lang="en-US" sz="1200" dirty="0">
                <a:latin typeface="Helvetica Neue" panose="02000503000000020004" pitchFamily="2" charset="0"/>
                <a:ea typeface="Helvetica Neue" panose="02000503000000020004" pitchFamily="2" charset="0"/>
                <a:cs typeface="Helvetica Neue" panose="02000503000000020004" pitchFamily="2" charset="0"/>
              </a:rPr>
              <a:t>Say, we want to know the percentage of people in the whole of the UK population who voted for Keir Starmer</a:t>
            </a:r>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TextBox 8">
            <a:extLst>
              <a:ext uri="{FF2B5EF4-FFF2-40B4-BE49-F238E27FC236}">
                <a16:creationId xmlns:a16="http://schemas.microsoft.com/office/drawing/2014/main" id="{0F7D5677-6F25-8B48-609A-CB1481B106C2}"/>
              </a:ext>
            </a:extLst>
          </p:cNvPr>
          <p:cNvSpPr txBox="1"/>
          <p:nvPr/>
        </p:nvSpPr>
        <p:spPr>
          <a:xfrm>
            <a:off x="5353286" y="5394430"/>
            <a:ext cx="3003885" cy="1015663"/>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2.</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p>
            <a:r>
              <a:rPr lang="en-GB" sz="1200" dirty="0">
                <a:latin typeface="Helvetica Neue" panose="02000503000000020004" pitchFamily="2" charset="0"/>
                <a:ea typeface="Helvetica Neue" panose="02000503000000020004" pitchFamily="2" charset="0"/>
                <a:cs typeface="Helvetica Neue" panose="02000503000000020004" pitchFamily="2" charset="0"/>
              </a:rPr>
              <a:t>It is impossible, or it very tedious for us to collect data on everyone in the UK population </a:t>
            </a:r>
          </a:p>
        </p:txBody>
      </p:sp>
      <p:sp>
        <p:nvSpPr>
          <p:cNvPr id="10" name="TextBox 9">
            <a:extLst>
              <a:ext uri="{FF2B5EF4-FFF2-40B4-BE49-F238E27FC236}">
                <a16:creationId xmlns:a16="http://schemas.microsoft.com/office/drawing/2014/main" id="{7DB6BFE4-F812-67A2-64AB-AC93FC1800D2}"/>
              </a:ext>
            </a:extLst>
          </p:cNvPr>
          <p:cNvSpPr txBox="1"/>
          <p:nvPr/>
        </p:nvSpPr>
        <p:spPr>
          <a:xfrm>
            <a:off x="7755199" y="3445366"/>
            <a:ext cx="3234427" cy="1200329"/>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3.</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p>
            <a:r>
              <a:rPr lang="en-GB" sz="1200" dirty="0">
                <a:latin typeface="Helvetica Neue" panose="02000503000000020004" pitchFamily="2" charset="0"/>
                <a:ea typeface="Helvetica Neue" panose="02000503000000020004" pitchFamily="2" charset="0"/>
                <a:cs typeface="Helvetica Neue" panose="02000503000000020004" pitchFamily="2" charset="0"/>
              </a:rPr>
              <a:t>Therefore, we take a random sample from the population that is representative of UK, analyse this sample to know the percentage of people who voted for Keir Starmer</a:t>
            </a:r>
          </a:p>
        </p:txBody>
      </p:sp>
      <p:sp>
        <p:nvSpPr>
          <p:cNvPr id="11" name="TextBox 10">
            <a:extLst>
              <a:ext uri="{FF2B5EF4-FFF2-40B4-BE49-F238E27FC236}">
                <a16:creationId xmlns:a16="http://schemas.microsoft.com/office/drawing/2014/main" id="{0F7B7F5E-A048-5D18-3E37-6A06D58C6CA8}"/>
              </a:ext>
            </a:extLst>
          </p:cNvPr>
          <p:cNvSpPr txBox="1"/>
          <p:nvPr/>
        </p:nvSpPr>
        <p:spPr>
          <a:xfrm>
            <a:off x="1971304" y="914399"/>
            <a:ext cx="702436" cy="523220"/>
          </a:xfrm>
          <a:prstGeom prst="rect">
            <a:avLst/>
          </a:prstGeom>
          <a:noFill/>
        </p:spPr>
        <p:txBody>
          <a:bodyPr wrap="none" rtlCol="0">
            <a:spAutoFit/>
          </a:bodyPr>
          <a:lstStyle/>
          <a:p>
            <a:r>
              <a:rPr lang="en-GB" sz="2800" dirty="0"/>
              <a:t>Full</a:t>
            </a:r>
          </a:p>
        </p:txBody>
      </p:sp>
      <p:sp>
        <p:nvSpPr>
          <p:cNvPr id="12" name="Slide Number Placeholder 3">
            <a:extLst>
              <a:ext uri="{FF2B5EF4-FFF2-40B4-BE49-F238E27FC236}">
                <a16:creationId xmlns:a16="http://schemas.microsoft.com/office/drawing/2014/main" id="{726F5444-35F8-F26F-3CAE-66487CC2790E}"/>
              </a:ext>
            </a:extLst>
          </p:cNvPr>
          <p:cNvSpPr txBox="1">
            <a:spLocks/>
          </p:cNvSpPr>
          <p:nvPr/>
        </p:nvSpPr>
        <p:spPr>
          <a:xfrm>
            <a:off x="11516497" y="6410094"/>
            <a:ext cx="571237" cy="425003"/>
          </a:xfrm>
          <a:prstGeom prst="rect">
            <a:avLst/>
          </a:prstGeom>
          <a:ln>
            <a:solidFill>
              <a:schemeClr val="tx1"/>
            </a:solid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27</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8115645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F40F00-E5C8-8911-9386-6C9F0F4B0084}"/>
              </a:ext>
            </a:extLst>
          </p:cNvPr>
          <p:cNvPicPr>
            <a:picLocks noChangeAspect="1"/>
          </p:cNvPicPr>
          <p:nvPr/>
        </p:nvPicPr>
        <p:blipFill>
          <a:blip r:embed="rId3"/>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8C8F2141-5944-41B9-2F61-ED798C34BBDE}"/>
              </a:ext>
            </a:extLst>
          </p:cNvPr>
          <p:cNvSpPr txBox="1">
            <a:spLocks/>
          </p:cNvSpPr>
          <p:nvPr/>
        </p:nvSpPr>
        <p:spPr>
          <a:xfrm>
            <a:off x="167712" y="1144053"/>
            <a:ext cx="11303852" cy="6951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2</a:t>
            </a:r>
            <a:r>
              <a:rPr lang="en-US" sz="2800" b="1" baseline="30000" dirty="0">
                <a:latin typeface="Helvetica Neue" panose="02000503000000020004" pitchFamily="2" charset="0"/>
                <a:ea typeface="Helvetica Neue" panose="02000503000000020004" pitchFamily="2" charset="0"/>
                <a:cs typeface="Helvetica Neue" panose="02000503000000020004" pitchFamily="2" charset="0"/>
              </a:rPr>
              <a:t>nd</a:t>
            </a:r>
            <a:r>
              <a:rPr lang="en-US" sz="2800" b="1" dirty="0">
                <a:latin typeface="Helvetica Neue" panose="02000503000000020004" pitchFamily="2" charset="0"/>
                <a:ea typeface="Helvetica Neue" panose="02000503000000020004" pitchFamily="2" charset="0"/>
                <a:cs typeface="Helvetica Neue" panose="02000503000000020004" pitchFamily="2" charset="0"/>
              </a:rPr>
              <a:t> Statistical Terminology – Parameter and Statistic [1]</a:t>
            </a:r>
          </a:p>
        </p:txBody>
      </p:sp>
      <p:sp>
        <p:nvSpPr>
          <p:cNvPr id="6" name="Content Placeholder 2">
            <a:extLst>
              <a:ext uri="{FF2B5EF4-FFF2-40B4-BE49-F238E27FC236}">
                <a16:creationId xmlns:a16="http://schemas.microsoft.com/office/drawing/2014/main" id="{E57650DA-921E-EB53-1339-D01CF48B9830}"/>
              </a:ext>
            </a:extLst>
          </p:cNvPr>
          <p:cNvSpPr txBox="1">
            <a:spLocks/>
          </p:cNvSpPr>
          <p:nvPr/>
        </p:nvSpPr>
        <p:spPr>
          <a:xfrm>
            <a:off x="167713" y="1885638"/>
            <a:ext cx="10949466" cy="452445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b="1" dirty="0">
                <a:latin typeface="Helvetica Neue" panose="02000503000000020004" pitchFamily="2" charset="0"/>
                <a:ea typeface="Helvetica Neue" panose="02000503000000020004" pitchFamily="2" charset="0"/>
                <a:cs typeface="Helvetica Neue" panose="02000503000000020004" pitchFamily="2" charset="0"/>
              </a:rPr>
              <a:t>Parameter:</a:t>
            </a:r>
          </a:p>
          <a:p>
            <a:pPr lvl="1">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A numerical summary about the </a:t>
            </a:r>
            <a:r>
              <a:rPr lang="en-US" b="1" dirty="0">
                <a:latin typeface="Helvetica Neue" panose="02000503000000020004" pitchFamily="2" charset="0"/>
                <a:ea typeface="Helvetica Neue" panose="02000503000000020004" pitchFamily="2" charset="0"/>
                <a:cs typeface="Helvetica Neue" panose="02000503000000020004" pitchFamily="2" charset="0"/>
              </a:rPr>
              <a:t>OVERALL</a:t>
            </a:r>
            <a:r>
              <a:rPr lang="en-US" dirty="0">
                <a:latin typeface="Helvetica Neue" panose="02000503000000020004" pitchFamily="2" charset="0"/>
                <a:ea typeface="Helvetica Neue" panose="02000503000000020004" pitchFamily="2" charset="0"/>
                <a:cs typeface="Helvetica Neue" panose="02000503000000020004" pitchFamily="2" charset="0"/>
              </a:rPr>
              <a:t> </a:t>
            </a:r>
            <a:r>
              <a:rPr lang="en-US" u="sng" dirty="0">
                <a:latin typeface="Helvetica Neue" panose="02000503000000020004" pitchFamily="2" charset="0"/>
                <a:ea typeface="Helvetica Neue" panose="02000503000000020004" pitchFamily="2" charset="0"/>
                <a:cs typeface="Helvetica Neue" panose="02000503000000020004" pitchFamily="2" charset="0"/>
              </a:rPr>
              <a:t>population</a:t>
            </a:r>
          </a:p>
          <a:p>
            <a:pPr lvl="1">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We rarely know true </a:t>
            </a:r>
            <a:r>
              <a:rPr lang="en-US" u="sng" dirty="0">
                <a:latin typeface="Helvetica Neue" panose="02000503000000020004" pitchFamily="2" charset="0"/>
                <a:ea typeface="Helvetica Neue" panose="02000503000000020004" pitchFamily="2" charset="0"/>
                <a:cs typeface="Helvetica Neue" panose="02000503000000020004" pitchFamily="2" charset="0"/>
              </a:rPr>
              <a:t>population</a:t>
            </a:r>
            <a:r>
              <a:rPr lang="en-US" dirty="0">
                <a:latin typeface="Helvetica Neue" panose="02000503000000020004" pitchFamily="2" charset="0"/>
                <a:ea typeface="Helvetica Neue" panose="02000503000000020004" pitchFamily="2" charset="0"/>
                <a:cs typeface="Helvetica Neue" panose="02000503000000020004" pitchFamily="2" charset="0"/>
              </a:rPr>
              <a:t> parameters, so we use:</a:t>
            </a:r>
          </a:p>
          <a:p>
            <a:pPr lvl="1"/>
            <a:endParaRPr lang="en-US" dirty="0">
              <a:latin typeface="Helvetica Neue" panose="02000503000000020004" pitchFamily="2" charset="0"/>
              <a:ea typeface="Helvetica Neue" panose="02000503000000020004" pitchFamily="2" charset="0"/>
              <a:cs typeface="Helvetica Neue" panose="02000503000000020004" pitchFamily="2" charset="0"/>
            </a:endParaRPr>
          </a:p>
          <a:p>
            <a:r>
              <a:rPr lang="en-US" sz="2400" b="1" dirty="0">
                <a:latin typeface="Helvetica Neue" panose="02000503000000020004" pitchFamily="2" charset="0"/>
                <a:ea typeface="Helvetica Neue" panose="02000503000000020004" pitchFamily="2" charset="0"/>
                <a:cs typeface="Helvetica Neue" panose="02000503000000020004" pitchFamily="2" charset="0"/>
              </a:rPr>
              <a:t>Statistic(s) (or estimate(s)):</a:t>
            </a:r>
          </a:p>
          <a:p>
            <a:pPr lvl="1">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A numerical summary of the </a:t>
            </a:r>
            <a:r>
              <a:rPr lang="en-US" u="sng" dirty="0">
                <a:latin typeface="Helvetica Neue" panose="02000503000000020004" pitchFamily="2" charset="0"/>
                <a:ea typeface="Helvetica Neue" panose="02000503000000020004" pitchFamily="2" charset="0"/>
                <a:cs typeface="Helvetica Neue" panose="02000503000000020004" pitchFamily="2" charset="0"/>
              </a:rPr>
              <a:t>sample</a:t>
            </a:r>
            <a:r>
              <a:rPr lang="en-US" dirty="0">
                <a:latin typeface="Helvetica Neue" panose="02000503000000020004" pitchFamily="2" charset="0"/>
                <a:ea typeface="Helvetica Neue" panose="02000503000000020004" pitchFamily="2" charset="0"/>
                <a:cs typeface="Helvetica Neue" panose="02000503000000020004" pitchFamily="2" charset="0"/>
              </a:rPr>
              <a:t> data</a:t>
            </a:r>
          </a:p>
          <a:p>
            <a:pPr lvl="1">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Statistics generally contain two bits of information: 1) a measure of central tendency and 2) a measure of variability</a:t>
            </a:r>
          </a:p>
          <a:p>
            <a:pPr lvl="1">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We could use what we know about how the sample feels about Rishi Sunak to make inferences to the population</a:t>
            </a:r>
          </a:p>
          <a:p>
            <a:endParaRPr lang="en-US" dirty="0">
              <a:latin typeface="Arial" charset="0"/>
              <a:ea typeface="ＭＳ Ｐゴシック" charset="0"/>
            </a:endParaRPr>
          </a:p>
        </p:txBody>
      </p:sp>
      <p:sp>
        <p:nvSpPr>
          <p:cNvPr id="4" name="Slide Number Placeholder 3">
            <a:extLst>
              <a:ext uri="{FF2B5EF4-FFF2-40B4-BE49-F238E27FC236}">
                <a16:creationId xmlns:a16="http://schemas.microsoft.com/office/drawing/2014/main" id="{71F1D64E-B6B9-9EE1-EFF6-26EDB6136632}"/>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28</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708499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20D93705-C9CC-72D1-F59B-E91F8A1344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9767" y="1378466"/>
            <a:ext cx="8564317" cy="4841708"/>
          </a:xfrm>
          <a:prstGeom prst="rect">
            <a:avLst/>
          </a:prstGeom>
        </p:spPr>
      </p:pic>
      <p:sp>
        <p:nvSpPr>
          <p:cNvPr id="4" name="TextBox 3">
            <a:extLst>
              <a:ext uri="{FF2B5EF4-FFF2-40B4-BE49-F238E27FC236}">
                <a16:creationId xmlns:a16="http://schemas.microsoft.com/office/drawing/2014/main" id="{D9948935-5B0C-15EB-23B8-5990D378CE16}"/>
              </a:ext>
            </a:extLst>
          </p:cNvPr>
          <p:cNvSpPr txBox="1"/>
          <p:nvPr/>
        </p:nvSpPr>
        <p:spPr>
          <a:xfrm>
            <a:off x="1675746" y="5748385"/>
            <a:ext cx="3036796" cy="1015663"/>
          </a:xfrm>
          <a:prstGeom prst="rect">
            <a:avLst/>
          </a:prstGeom>
          <a:noFill/>
        </p:spPr>
        <p:txBody>
          <a:bodyPr wrap="square" rtlCol="0">
            <a:spAutoFit/>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1. </a:t>
            </a:r>
          </a:p>
          <a:p>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r>
              <a:rPr lang="en-US" sz="1200" dirty="0">
                <a:latin typeface="Helvetica Neue" panose="02000503000000020004" pitchFamily="2" charset="0"/>
                <a:ea typeface="Helvetica Neue" panose="02000503000000020004" pitchFamily="2" charset="0"/>
                <a:cs typeface="Helvetica Neue" panose="02000503000000020004" pitchFamily="2" charset="0"/>
              </a:rPr>
              <a:t>Say, we want to know the percentage of people in the whole of the UK population who voted for Keir Starmer</a:t>
            </a:r>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extBox 4">
            <a:extLst>
              <a:ext uri="{FF2B5EF4-FFF2-40B4-BE49-F238E27FC236}">
                <a16:creationId xmlns:a16="http://schemas.microsoft.com/office/drawing/2014/main" id="{4571C074-B056-A478-BDE0-3F7B4953B860}"/>
              </a:ext>
            </a:extLst>
          </p:cNvPr>
          <p:cNvSpPr txBox="1"/>
          <p:nvPr/>
        </p:nvSpPr>
        <p:spPr>
          <a:xfrm>
            <a:off x="5282035" y="5748384"/>
            <a:ext cx="3003885" cy="1015663"/>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2.</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p>
            <a:r>
              <a:rPr lang="en-GB" sz="1200" dirty="0">
                <a:latin typeface="Helvetica Neue" panose="02000503000000020004" pitchFamily="2" charset="0"/>
                <a:ea typeface="Helvetica Neue" panose="02000503000000020004" pitchFamily="2" charset="0"/>
                <a:cs typeface="Helvetica Neue" panose="02000503000000020004" pitchFamily="2" charset="0"/>
              </a:rPr>
              <a:t>It is impossible, or it very tedious for us to collect data on everyone in the UK population </a:t>
            </a:r>
          </a:p>
        </p:txBody>
      </p:sp>
      <p:sp>
        <p:nvSpPr>
          <p:cNvPr id="6" name="TextBox 5">
            <a:extLst>
              <a:ext uri="{FF2B5EF4-FFF2-40B4-BE49-F238E27FC236}">
                <a16:creationId xmlns:a16="http://schemas.microsoft.com/office/drawing/2014/main" id="{AA77E182-A7C7-DAA7-BA3C-7FFFF001995B}"/>
              </a:ext>
            </a:extLst>
          </p:cNvPr>
          <p:cNvSpPr txBox="1"/>
          <p:nvPr/>
        </p:nvSpPr>
        <p:spPr>
          <a:xfrm>
            <a:off x="7683948" y="3799320"/>
            <a:ext cx="3234427" cy="1200329"/>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3.</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p>
            <a:r>
              <a:rPr lang="en-GB" sz="1200" dirty="0">
                <a:latin typeface="Helvetica Neue" panose="02000503000000020004" pitchFamily="2" charset="0"/>
                <a:ea typeface="Helvetica Neue" panose="02000503000000020004" pitchFamily="2" charset="0"/>
                <a:cs typeface="Helvetica Neue" panose="02000503000000020004" pitchFamily="2" charset="0"/>
              </a:rPr>
              <a:t>Therefore, we take a random sample from the population that is representative of UK, analyse this sample to know the percentage of people who voted for Keir Starmer</a:t>
            </a:r>
          </a:p>
        </p:txBody>
      </p:sp>
      <p:sp>
        <p:nvSpPr>
          <p:cNvPr id="8" name="Title 1">
            <a:extLst>
              <a:ext uri="{FF2B5EF4-FFF2-40B4-BE49-F238E27FC236}">
                <a16:creationId xmlns:a16="http://schemas.microsoft.com/office/drawing/2014/main" id="{78FEEDC6-F5C6-B589-7692-8EC7FCACCC81}"/>
              </a:ext>
            </a:extLst>
          </p:cNvPr>
          <p:cNvSpPr txBox="1">
            <a:spLocks/>
          </p:cNvSpPr>
          <p:nvPr/>
        </p:nvSpPr>
        <p:spPr>
          <a:xfrm>
            <a:off x="0" y="93952"/>
            <a:ext cx="11303852" cy="6951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2</a:t>
            </a:r>
            <a:r>
              <a:rPr lang="en-US" sz="2800" b="1" baseline="30000" dirty="0">
                <a:latin typeface="Helvetica Neue" panose="02000503000000020004" pitchFamily="2" charset="0"/>
                <a:ea typeface="Helvetica Neue" panose="02000503000000020004" pitchFamily="2" charset="0"/>
                <a:cs typeface="Helvetica Neue" panose="02000503000000020004" pitchFamily="2" charset="0"/>
              </a:rPr>
              <a:t>nd</a:t>
            </a:r>
            <a:r>
              <a:rPr lang="en-US" sz="2800" b="1" dirty="0">
                <a:latin typeface="Helvetica Neue" panose="02000503000000020004" pitchFamily="2" charset="0"/>
                <a:ea typeface="Helvetica Neue" panose="02000503000000020004" pitchFamily="2" charset="0"/>
                <a:cs typeface="Helvetica Neue" panose="02000503000000020004" pitchFamily="2" charset="0"/>
              </a:rPr>
              <a:t> Statistical Terminology – Parameter and Statistic [2]</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C2A2A3E-6FF5-DBCD-F22D-D64EFE9EDE47}"/>
                  </a:ext>
                </a:extLst>
              </p:cNvPr>
              <p:cNvSpPr txBox="1"/>
              <p:nvPr/>
            </p:nvSpPr>
            <p:spPr>
              <a:xfrm>
                <a:off x="516153" y="742489"/>
                <a:ext cx="10874590" cy="523220"/>
              </a:xfrm>
              <a:prstGeom prst="rect">
                <a:avLst/>
              </a:prstGeom>
              <a:solidFill>
                <a:schemeClr val="bg2">
                  <a:lumMod val="60000"/>
                  <a:lumOff val="40000"/>
                </a:schemeClr>
              </a:solidFill>
            </p:spPr>
            <p:txBody>
              <a:bodyPr wrap="square" rtlCol="0">
                <a:spAutoFit/>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Parameter:  The proportion of people in the UK population who voted </a:t>
                </a:r>
                <a:r>
                  <a:rPr lang="en-GB" sz="1400" b="1" dirty="0">
                    <a:latin typeface="Helvetica Neue" panose="02000503000000020004" pitchFamily="2" charset="0"/>
                    <a:ea typeface="Helvetica Neue" panose="02000503000000020004" pitchFamily="2" charset="0"/>
                    <a:cs typeface="Helvetica Neue" panose="02000503000000020004" pitchFamily="2" charset="0"/>
                  </a:rPr>
                  <a:t>for Keir</a:t>
                </a:r>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Starmer [aka “my dad is a </a:t>
                </a:r>
                <a:r>
                  <a:rPr lang="en-GB" sz="1400" b="1" i="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tool</a:t>
                </a:r>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maker”] (</a:t>
                </a:r>
                <a14:m>
                  <m:oMath xmlns:m="http://schemas.openxmlformats.org/officeDocument/2006/math">
                    <m:r>
                      <a:rPr lang="en-GB" sz="1400" b="1" i="1" smtClean="0">
                        <a:solidFill>
                          <a:schemeClr val="tx1"/>
                        </a:solidFill>
                        <a:latin typeface="Cambria Math" panose="02040503050406030204" pitchFamily="18" charset="0"/>
                      </a:rPr>
                      <m:t>𝒑</m:t>
                    </m:r>
                  </m:oMath>
                </a14:m>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p>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Statistic: 	   The sample proportion of people from the UK population </a:t>
                </a:r>
                <a:r>
                  <a:rPr lang="en-GB" sz="1400" b="1" dirty="0">
                    <a:latin typeface="Helvetica Neue" panose="02000503000000020004" pitchFamily="2" charset="0"/>
                    <a:ea typeface="Helvetica Neue" panose="02000503000000020004" pitchFamily="2" charset="0"/>
                    <a:cs typeface="Helvetica Neue" panose="02000503000000020004" pitchFamily="2" charset="0"/>
                  </a:rPr>
                  <a:t>voted for Keir Starmer [aka “my dad is a </a:t>
                </a:r>
                <a:r>
                  <a:rPr lang="en-GB" sz="1400" b="1" i="1" dirty="0">
                    <a:latin typeface="Helvetica Neue" panose="02000503000000020004" pitchFamily="2" charset="0"/>
                    <a:ea typeface="Helvetica Neue" panose="02000503000000020004" pitchFamily="2" charset="0"/>
                    <a:cs typeface="Helvetica Neue" panose="02000503000000020004" pitchFamily="2" charset="0"/>
                  </a:rPr>
                  <a:t>tool</a:t>
                </a:r>
                <a:r>
                  <a:rPr lang="en-GB" sz="1400" b="1" dirty="0">
                    <a:latin typeface="Helvetica Neue" panose="02000503000000020004" pitchFamily="2" charset="0"/>
                    <a:ea typeface="Helvetica Neue" panose="02000503000000020004" pitchFamily="2" charset="0"/>
                    <a:cs typeface="Helvetica Neue" panose="02000503000000020004" pitchFamily="2" charset="0"/>
                  </a:rPr>
                  <a:t> maker”] (</a:t>
                </a:r>
                <a14:m>
                  <m:oMath xmlns:m="http://schemas.openxmlformats.org/officeDocument/2006/math">
                    <m:acc>
                      <m:accPr>
                        <m:chr m:val="̂"/>
                        <m:ctrlPr>
                          <a:rPr lang="en-GB" sz="1400" b="1" i="1" smtClean="0">
                            <a:solidFill>
                              <a:schemeClr val="tx1"/>
                            </a:solidFill>
                            <a:latin typeface="Cambria Math" panose="02040503050406030204" pitchFamily="18" charset="0"/>
                          </a:rPr>
                        </m:ctrlPr>
                      </m:accPr>
                      <m:e>
                        <m:r>
                          <a:rPr lang="en-GB" sz="1400" b="1" i="1" smtClean="0">
                            <a:solidFill>
                              <a:schemeClr val="tx1"/>
                            </a:solidFill>
                            <a:latin typeface="Cambria Math" panose="02040503050406030204" pitchFamily="18" charset="0"/>
                          </a:rPr>
                          <m:t>𝒑</m:t>
                        </m:r>
                      </m:e>
                    </m:acc>
                  </m:oMath>
                </a14:m>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p>
            </p:txBody>
          </p:sp>
        </mc:Choice>
        <mc:Fallback xmlns="">
          <p:sp>
            <p:nvSpPr>
              <p:cNvPr id="9" name="TextBox 8">
                <a:extLst>
                  <a:ext uri="{FF2B5EF4-FFF2-40B4-BE49-F238E27FC236}">
                    <a16:creationId xmlns:a16="http://schemas.microsoft.com/office/drawing/2014/main" id="{6C2A2A3E-6FF5-DBCD-F22D-D64EFE9EDE47}"/>
                  </a:ext>
                </a:extLst>
              </p:cNvPr>
              <p:cNvSpPr txBox="1">
                <a:spLocks noRot="1" noChangeAspect="1" noMove="1" noResize="1" noEditPoints="1" noAdjustHandles="1" noChangeArrowheads="1" noChangeShapeType="1" noTextEdit="1"/>
              </p:cNvSpPr>
              <p:nvPr/>
            </p:nvSpPr>
            <p:spPr>
              <a:xfrm>
                <a:off x="516153" y="742489"/>
                <a:ext cx="10874590" cy="523220"/>
              </a:xfrm>
              <a:prstGeom prst="rect">
                <a:avLst/>
              </a:prstGeom>
              <a:blipFill>
                <a:blip r:embed="rId4"/>
                <a:stretch>
                  <a:fillRect l="-233" t="-2381" b="-11905"/>
                </a:stretch>
              </a:blipFill>
            </p:spPr>
            <p:txBody>
              <a:bodyPr/>
              <a:lstStyle/>
              <a:p>
                <a:r>
                  <a:rPr lang="en-GB">
                    <a:noFill/>
                  </a:rPr>
                  <a:t> </a:t>
                </a:r>
              </a:p>
            </p:txBody>
          </p:sp>
        </mc:Fallback>
      </mc:AlternateContent>
      <p:sp>
        <p:nvSpPr>
          <p:cNvPr id="3" name="TextBox 2">
            <a:extLst>
              <a:ext uri="{FF2B5EF4-FFF2-40B4-BE49-F238E27FC236}">
                <a16:creationId xmlns:a16="http://schemas.microsoft.com/office/drawing/2014/main" id="{11C0B468-1A4E-AFA4-F91B-069FA75D6BF7}"/>
              </a:ext>
            </a:extLst>
          </p:cNvPr>
          <p:cNvSpPr txBox="1"/>
          <p:nvPr/>
        </p:nvSpPr>
        <p:spPr>
          <a:xfrm>
            <a:off x="2220684" y="1615781"/>
            <a:ext cx="702436" cy="523220"/>
          </a:xfrm>
          <a:prstGeom prst="rect">
            <a:avLst/>
          </a:prstGeom>
          <a:noFill/>
        </p:spPr>
        <p:txBody>
          <a:bodyPr wrap="none" rtlCol="0">
            <a:spAutoFit/>
          </a:bodyPr>
          <a:lstStyle/>
          <a:p>
            <a:r>
              <a:rPr lang="en-GB" sz="2800" dirty="0"/>
              <a:t>Full</a:t>
            </a:r>
          </a:p>
        </p:txBody>
      </p:sp>
      <p:sp>
        <p:nvSpPr>
          <p:cNvPr id="10" name="Slide Number Placeholder 3">
            <a:extLst>
              <a:ext uri="{FF2B5EF4-FFF2-40B4-BE49-F238E27FC236}">
                <a16:creationId xmlns:a16="http://schemas.microsoft.com/office/drawing/2014/main" id="{2B71AC22-5202-C008-5050-07697AAAED15}"/>
              </a:ext>
            </a:extLst>
          </p:cNvPr>
          <p:cNvSpPr txBox="1">
            <a:spLocks/>
          </p:cNvSpPr>
          <p:nvPr/>
        </p:nvSpPr>
        <p:spPr>
          <a:xfrm>
            <a:off x="11516497" y="6410094"/>
            <a:ext cx="571237" cy="425003"/>
          </a:xfrm>
          <a:prstGeom prst="rect">
            <a:avLst/>
          </a:prstGeom>
          <a:ln>
            <a:solidFill>
              <a:schemeClr val="tx1"/>
            </a:solid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29</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174850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3708C5-3D9F-1276-84EE-36B1A639A8CC}"/>
              </a:ext>
            </a:extLst>
          </p:cNvPr>
          <p:cNvPicPr>
            <a:picLocks noChangeAspect="1"/>
          </p:cNvPicPr>
          <p:nvPr/>
        </p:nvPicPr>
        <p:blipFill>
          <a:blip r:embed="rId2"/>
          <a:stretch>
            <a:fillRect/>
          </a:stretch>
        </p:blipFill>
        <p:spPr>
          <a:xfrm>
            <a:off x="0" y="0"/>
            <a:ext cx="12192000" cy="970069"/>
          </a:xfrm>
          <a:prstGeom prst="rect">
            <a:avLst/>
          </a:prstGeom>
        </p:spPr>
      </p:pic>
      <p:sp>
        <p:nvSpPr>
          <p:cNvPr id="3" name="Slide Number Placeholder 3">
            <a:extLst>
              <a:ext uri="{FF2B5EF4-FFF2-40B4-BE49-F238E27FC236}">
                <a16:creationId xmlns:a16="http://schemas.microsoft.com/office/drawing/2014/main" id="{57FD9342-4F20-161B-EF23-754368EEEF70}"/>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4" name="Title 6">
            <a:extLst>
              <a:ext uri="{FF2B5EF4-FFF2-40B4-BE49-F238E27FC236}">
                <a16:creationId xmlns:a16="http://schemas.microsoft.com/office/drawing/2014/main" id="{9CE5E189-A04C-D5A9-9159-156644BCCCF7}"/>
              </a:ext>
            </a:extLst>
          </p:cNvPr>
          <p:cNvSpPr txBox="1">
            <a:spLocks/>
          </p:cNvSpPr>
          <p:nvPr/>
        </p:nvSpPr>
        <p:spPr>
          <a:xfrm>
            <a:off x="190992" y="1125765"/>
            <a:ext cx="7287494" cy="5288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Description of the POLS0008 Course</a:t>
            </a:r>
          </a:p>
        </p:txBody>
      </p:sp>
      <p:sp>
        <p:nvSpPr>
          <p:cNvPr id="6" name="TextBox 5">
            <a:extLst>
              <a:ext uri="{FF2B5EF4-FFF2-40B4-BE49-F238E27FC236}">
                <a16:creationId xmlns:a16="http://schemas.microsoft.com/office/drawing/2014/main" id="{24E6C843-82EC-8926-7215-4D8048E4FD0D}"/>
              </a:ext>
            </a:extLst>
          </p:cNvPr>
          <p:cNvSpPr txBox="1"/>
          <p:nvPr/>
        </p:nvSpPr>
        <p:spPr>
          <a:xfrm>
            <a:off x="161784" y="2141433"/>
            <a:ext cx="11708083" cy="4007251"/>
          </a:xfrm>
          <a:prstGeom prst="rect">
            <a:avLst/>
          </a:prstGeom>
          <a:noFill/>
        </p:spPr>
        <p:txBody>
          <a:bodyPr wrap="square">
            <a:spAutoFit/>
          </a:bodyPr>
          <a:lstStyle/>
          <a:p>
            <a:pPr marL="342900" marR="0" lvl="0" indent="-34290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GB" sz="2400" dirty="0">
                <a:solidFill>
                  <a:srgbClr val="333333"/>
                </a:solidFill>
                <a:effectLst/>
                <a:latin typeface="Helvetica Neue" panose="02000503000000020004" pitchFamily="2" charset="0"/>
                <a:ea typeface="Helvetica Neue" panose="02000503000000020004" pitchFamily="2" charset="0"/>
                <a:cs typeface="Helvetica Neue" panose="02000503000000020004" pitchFamily="2" charset="0"/>
              </a:rPr>
              <a:t>This module will introduce students to the key tenets of quantitative methods (or statistics) in the social sciences. It assumes no knowledge of quantitative methods or statistical software. Hence, it caters for students from diverse disciplinary backgrounds and adopts a practical hands-on approach to learning, with tutor supported computer tutorials.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24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endParaRPr>
          </a:p>
          <a:p>
            <a:pPr marL="342900" marR="0" lvl="0" indent="-34290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GB" sz="2400" dirty="0">
                <a:solidFill>
                  <a:srgbClr val="333333"/>
                </a:solidFill>
                <a:effectLst/>
                <a:latin typeface="Helvetica Neue" panose="02000503000000020004" pitchFamily="2" charset="0"/>
                <a:ea typeface="Helvetica Neue" panose="02000503000000020004" pitchFamily="2" charset="0"/>
                <a:cs typeface="Helvetica Neue" panose="02000503000000020004" pitchFamily="2" charset="0"/>
              </a:rPr>
              <a:t>This module covers descriptive statistics (central tendency and variation), data visualisation, data access, probability, sampling, hypothesis testing, inferential statistics and ends with an introduction to simple linear regression. Students will be introduced to the R statistical software and work with real-world data</a:t>
            </a:r>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1200004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Content Placeholder 5">
            <a:extLst>
              <a:ext uri="{FF2B5EF4-FFF2-40B4-BE49-F238E27FC236}">
                <a16:creationId xmlns:a16="http://schemas.microsoft.com/office/drawing/2014/main" id="{5686FA9D-9A01-BD28-6C51-B94FF454CFA3}"/>
              </a:ext>
            </a:extLst>
          </p:cNvPr>
          <p:cNvPicPr>
            <a:picLocks noChangeAspect="1"/>
          </p:cNvPicPr>
          <p:nvPr/>
        </p:nvPicPr>
        <p:blipFill rotWithShape="1">
          <a:blip r:embed="rId2"/>
          <a:srcRect l="-1520" t="139" r="1520" b="58150"/>
          <a:stretch/>
        </p:blipFill>
        <p:spPr bwMode="auto">
          <a:xfrm>
            <a:off x="1708739" y="2193832"/>
            <a:ext cx="8201440" cy="20662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 name="Content Placeholder 5">
            <a:extLst>
              <a:ext uri="{FF2B5EF4-FFF2-40B4-BE49-F238E27FC236}">
                <a16:creationId xmlns:a16="http://schemas.microsoft.com/office/drawing/2014/main" id="{3A4F9008-37EE-1875-74B8-1B58F29B09F0}"/>
              </a:ext>
            </a:extLst>
          </p:cNvPr>
          <p:cNvPicPr>
            <a:picLocks noChangeAspect="1"/>
          </p:cNvPicPr>
          <p:nvPr/>
        </p:nvPicPr>
        <p:blipFill rotWithShape="1">
          <a:blip r:embed="rId2"/>
          <a:srcRect t="50947" b="33741"/>
          <a:stretch/>
        </p:blipFill>
        <p:spPr bwMode="auto">
          <a:xfrm>
            <a:off x="1829206" y="4229329"/>
            <a:ext cx="8201440" cy="7585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 name="Content Placeholder 5">
            <a:extLst>
              <a:ext uri="{FF2B5EF4-FFF2-40B4-BE49-F238E27FC236}">
                <a16:creationId xmlns:a16="http://schemas.microsoft.com/office/drawing/2014/main" id="{44280F4D-3FFD-F44D-13C7-73A8570C96CA}"/>
              </a:ext>
            </a:extLst>
          </p:cNvPr>
          <p:cNvPicPr>
            <a:picLocks noChangeAspect="1"/>
          </p:cNvPicPr>
          <p:nvPr/>
        </p:nvPicPr>
        <p:blipFill rotWithShape="1">
          <a:blip r:embed="rId2"/>
          <a:srcRect t="75698" b="14688"/>
          <a:stretch/>
        </p:blipFill>
        <p:spPr bwMode="auto">
          <a:xfrm>
            <a:off x="1829206" y="4965784"/>
            <a:ext cx="820144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4">
            <a:extLst>
              <a:ext uri="{FF2B5EF4-FFF2-40B4-BE49-F238E27FC236}">
                <a16:creationId xmlns:a16="http://schemas.microsoft.com/office/drawing/2014/main" id="{C6D3BA6C-01DD-C1BE-64F6-AA874748B0E8}"/>
              </a:ext>
            </a:extLst>
          </p:cNvPr>
          <p:cNvPicPr>
            <a:picLocks noChangeAspect="1"/>
          </p:cNvPicPr>
          <p:nvPr/>
        </p:nvPicPr>
        <p:blipFill>
          <a:blip r:embed="rId3"/>
          <a:stretch>
            <a:fillRect/>
          </a:stretch>
        </p:blipFill>
        <p:spPr>
          <a:xfrm>
            <a:off x="0" y="0"/>
            <a:ext cx="12192000" cy="970069"/>
          </a:xfrm>
          <a:prstGeom prst="rect">
            <a:avLst/>
          </a:prstGeom>
        </p:spPr>
      </p:pic>
      <p:sp>
        <p:nvSpPr>
          <p:cNvPr id="6" name="Title 1">
            <a:extLst>
              <a:ext uri="{FF2B5EF4-FFF2-40B4-BE49-F238E27FC236}">
                <a16:creationId xmlns:a16="http://schemas.microsoft.com/office/drawing/2014/main" id="{0CA5FA3E-CD37-28D9-E43F-A84D886E4574}"/>
              </a:ext>
            </a:extLst>
          </p:cNvPr>
          <p:cNvSpPr txBox="1">
            <a:spLocks/>
          </p:cNvSpPr>
          <p:nvPr/>
        </p:nvSpPr>
        <p:spPr>
          <a:xfrm>
            <a:off x="1331203" y="1179860"/>
            <a:ext cx="9197446" cy="55802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400" b="1" dirty="0">
                <a:latin typeface="Helvetica Neue" panose="02000503000000020004" pitchFamily="2" charset="0"/>
                <a:ea typeface="Helvetica Neue" panose="02000503000000020004" pitchFamily="2" charset="0"/>
                <a:cs typeface="Helvetica Neue" panose="02000503000000020004" pitchFamily="2" charset="0"/>
              </a:rPr>
              <a:t>More (very basic) Statistical Notation</a:t>
            </a:r>
          </a:p>
        </p:txBody>
      </p:sp>
      <p:sp>
        <p:nvSpPr>
          <p:cNvPr id="8" name="Slide Number Placeholder 3">
            <a:extLst>
              <a:ext uri="{FF2B5EF4-FFF2-40B4-BE49-F238E27FC236}">
                <a16:creationId xmlns:a16="http://schemas.microsoft.com/office/drawing/2014/main" id="{E7BFBD71-AC55-9A52-5297-B35CE91D2FAA}"/>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30</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291720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Basic building blocks: Understanding the different data types and variables</a:t>
            </a:r>
          </a:p>
        </p:txBody>
      </p:sp>
      <p:sp>
        <p:nvSpPr>
          <p:cNvPr id="3" name="Slide Number Placeholder 3">
            <a:extLst>
              <a:ext uri="{FF2B5EF4-FFF2-40B4-BE49-F238E27FC236}">
                <a16:creationId xmlns:a16="http://schemas.microsoft.com/office/drawing/2014/main" id="{9BBA9F59-DF16-979E-5157-4AB7E8E02E34}"/>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31</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6251112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92271F-DBF9-5F61-D955-E888CF16AB78}"/>
              </a:ext>
            </a:extLst>
          </p:cNvPr>
          <p:cNvPicPr>
            <a:picLocks noChangeAspect="1"/>
          </p:cNvPicPr>
          <p:nvPr/>
        </p:nvPicPr>
        <p:blipFill>
          <a:blip r:embed="rId3"/>
          <a:stretch>
            <a:fillRect/>
          </a:stretch>
        </p:blipFill>
        <p:spPr>
          <a:xfrm>
            <a:off x="0" y="0"/>
            <a:ext cx="12192000" cy="970069"/>
          </a:xfrm>
          <a:prstGeom prst="rect">
            <a:avLst/>
          </a:prstGeom>
        </p:spPr>
      </p:pic>
      <p:sp>
        <p:nvSpPr>
          <p:cNvPr id="3" name="Rectangle 2">
            <a:extLst>
              <a:ext uri="{FF2B5EF4-FFF2-40B4-BE49-F238E27FC236}">
                <a16:creationId xmlns:a16="http://schemas.microsoft.com/office/drawing/2014/main" id="{4B529488-DA66-FBDE-C351-7DD2BA856A43}"/>
              </a:ext>
            </a:extLst>
          </p:cNvPr>
          <p:cNvSpPr/>
          <p:nvPr/>
        </p:nvSpPr>
        <p:spPr>
          <a:xfrm>
            <a:off x="579312" y="3915646"/>
            <a:ext cx="5265315" cy="619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latin typeface="Helvetica Neue" panose="02000503000000020004" pitchFamily="2" charset="0"/>
                <a:ea typeface="Helvetica Neue" panose="02000503000000020004" pitchFamily="2" charset="0"/>
                <a:cs typeface="Helvetica Neue" panose="02000503000000020004" pitchFamily="2" charset="0"/>
              </a:rPr>
              <a:t>Continuous Variables</a:t>
            </a:r>
          </a:p>
        </p:txBody>
      </p:sp>
      <p:sp>
        <p:nvSpPr>
          <p:cNvPr id="4" name="Rectangle 3">
            <a:extLst>
              <a:ext uri="{FF2B5EF4-FFF2-40B4-BE49-F238E27FC236}">
                <a16:creationId xmlns:a16="http://schemas.microsoft.com/office/drawing/2014/main" id="{E0C27B99-60F7-35F8-29B9-E38DECD19DDB}"/>
              </a:ext>
            </a:extLst>
          </p:cNvPr>
          <p:cNvSpPr/>
          <p:nvPr/>
        </p:nvSpPr>
        <p:spPr>
          <a:xfrm>
            <a:off x="6034553" y="3915646"/>
            <a:ext cx="5265315" cy="572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latin typeface="Helvetica Neue" panose="02000503000000020004" pitchFamily="2" charset="0"/>
                <a:ea typeface="Helvetica Neue" panose="02000503000000020004" pitchFamily="2" charset="0"/>
                <a:cs typeface="Helvetica Neue" panose="02000503000000020004" pitchFamily="2" charset="0"/>
              </a:rPr>
              <a:t>Categorical Variables</a:t>
            </a:r>
          </a:p>
        </p:txBody>
      </p:sp>
      <p:sp>
        <p:nvSpPr>
          <p:cNvPr id="5" name="Rectangle 4">
            <a:extLst>
              <a:ext uri="{FF2B5EF4-FFF2-40B4-BE49-F238E27FC236}">
                <a16:creationId xmlns:a16="http://schemas.microsoft.com/office/drawing/2014/main" id="{700F1E5D-D5E3-40DC-5A0F-E312D882B2CF}"/>
              </a:ext>
            </a:extLst>
          </p:cNvPr>
          <p:cNvSpPr/>
          <p:nvPr/>
        </p:nvSpPr>
        <p:spPr>
          <a:xfrm>
            <a:off x="579311" y="4441164"/>
            <a:ext cx="5265315" cy="970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000" dirty="0">
                <a:latin typeface="Helvetica Neue" panose="02000503000000020004" pitchFamily="2" charset="0"/>
                <a:ea typeface="Helvetica Neue" panose="02000503000000020004" pitchFamily="2" charset="0"/>
                <a:cs typeface="Helvetica Neue" panose="02000503000000020004" pitchFamily="2" charset="0"/>
              </a:rPr>
              <a:t>Interval</a:t>
            </a:r>
          </a:p>
          <a:p>
            <a:pPr algn="ctr"/>
            <a:r>
              <a:rPr lang="en-GB" sz="2000" dirty="0">
                <a:latin typeface="Helvetica Neue" panose="02000503000000020004" pitchFamily="2" charset="0"/>
                <a:ea typeface="Helvetica Neue" panose="02000503000000020004" pitchFamily="2" charset="0"/>
                <a:cs typeface="Helvetica Neue" panose="02000503000000020004" pitchFamily="2" charset="0"/>
              </a:rPr>
              <a:t>Ratio</a:t>
            </a:r>
          </a:p>
          <a:p>
            <a:pPr marL="342900" indent="-342900">
              <a:buAutoNum type="arabicPeriod"/>
            </a:pPr>
            <a:endParaRPr lang="en-GB" dirty="0"/>
          </a:p>
          <a:p>
            <a:pPr marL="342900" indent="-342900">
              <a:buAutoNum type="arabicPeriod"/>
            </a:pPr>
            <a:endParaRPr lang="en-GB" dirty="0"/>
          </a:p>
        </p:txBody>
      </p:sp>
      <p:sp>
        <p:nvSpPr>
          <p:cNvPr id="6" name="Rectangle 5">
            <a:extLst>
              <a:ext uri="{FF2B5EF4-FFF2-40B4-BE49-F238E27FC236}">
                <a16:creationId xmlns:a16="http://schemas.microsoft.com/office/drawing/2014/main" id="{7A21907E-AABC-CFE0-865A-BA97E2A3F539}"/>
              </a:ext>
            </a:extLst>
          </p:cNvPr>
          <p:cNvSpPr/>
          <p:nvPr/>
        </p:nvSpPr>
        <p:spPr>
          <a:xfrm>
            <a:off x="6034552" y="4441164"/>
            <a:ext cx="5265315" cy="970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000" dirty="0">
                <a:latin typeface="Helvetica Neue" panose="02000503000000020004" pitchFamily="2" charset="0"/>
                <a:ea typeface="Helvetica Neue" panose="02000503000000020004" pitchFamily="2" charset="0"/>
                <a:cs typeface="Helvetica Neue" panose="02000503000000020004" pitchFamily="2" charset="0"/>
              </a:rPr>
              <a:t>Nominal</a:t>
            </a:r>
          </a:p>
          <a:p>
            <a:pPr algn="ctr"/>
            <a:r>
              <a:rPr lang="en-GB" sz="2000" dirty="0">
                <a:latin typeface="Helvetica Neue" panose="02000503000000020004" pitchFamily="2" charset="0"/>
                <a:ea typeface="Helvetica Neue" panose="02000503000000020004" pitchFamily="2" charset="0"/>
                <a:cs typeface="Helvetica Neue" panose="02000503000000020004" pitchFamily="2" charset="0"/>
              </a:rPr>
              <a:t>Ordinal</a:t>
            </a:r>
          </a:p>
          <a:p>
            <a:pPr marL="342900" indent="-342900">
              <a:buAutoNum type="arabicPeriod"/>
            </a:pPr>
            <a:endParaRPr lang="en-GB" dirty="0"/>
          </a:p>
        </p:txBody>
      </p:sp>
      <p:sp>
        <p:nvSpPr>
          <p:cNvPr id="7" name="Content Placeholder 2">
            <a:extLst>
              <a:ext uri="{FF2B5EF4-FFF2-40B4-BE49-F238E27FC236}">
                <a16:creationId xmlns:a16="http://schemas.microsoft.com/office/drawing/2014/main" id="{77F1CAF1-8514-F275-B7C2-5C741BE88A10}"/>
              </a:ext>
            </a:extLst>
          </p:cNvPr>
          <p:cNvSpPr txBox="1">
            <a:spLocks/>
          </p:cNvSpPr>
          <p:nvPr/>
        </p:nvSpPr>
        <p:spPr>
          <a:xfrm>
            <a:off x="483059" y="1740490"/>
            <a:ext cx="11608552" cy="468106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dirty="0">
                <a:latin typeface="Helvetica Neue" panose="02000503000000020004" pitchFamily="2" charset="0"/>
                <a:ea typeface="Helvetica Neue" panose="02000503000000020004" pitchFamily="2" charset="0"/>
                <a:cs typeface="Helvetica Neue" panose="02000503000000020004" pitchFamily="2" charset="0"/>
              </a:rPr>
              <a:t>A variable is anything that we can measure about the subjects in our sample</a:t>
            </a:r>
          </a:p>
          <a:p>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r>
              <a:rPr lang="en-US" sz="2000" dirty="0">
                <a:latin typeface="Helvetica Neue" panose="02000503000000020004" pitchFamily="2" charset="0"/>
                <a:ea typeface="Helvetica Neue" panose="02000503000000020004" pitchFamily="2" charset="0"/>
                <a:cs typeface="Helvetica Neue" panose="02000503000000020004" pitchFamily="2" charset="0"/>
              </a:rPr>
              <a:t>Variables vary, that is they take on a range of values</a:t>
            </a:r>
          </a:p>
          <a:p>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r>
              <a:rPr lang="en-US" sz="2000" dirty="0">
                <a:latin typeface="Helvetica Neue" panose="02000503000000020004" pitchFamily="2" charset="0"/>
                <a:ea typeface="Helvetica Neue" panose="02000503000000020004" pitchFamily="2" charset="0"/>
                <a:cs typeface="Helvetica Neue" panose="02000503000000020004" pitchFamily="2" charset="0"/>
              </a:rPr>
              <a:t>There are two classifications of variables</a:t>
            </a:r>
          </a:p>
          <a:p>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r>
              <a:rPr lang="en-US" sz="2000" dirty="0">
                <a:latin typeface="Helvetica Neue" panose="02000503000000020004" pitchFamily="2" charset="0"/>
                <a:ea typeface="Helvetica Neue" panose="02000503000000020004" pitchFamily="2" charset="0"/>
                <a:cs typeface="Helvetica Neue" panose="02000503000000020004" pitchFamily="2" charset="0"/>
              </a:rPr>
              <a:t>Levels of measurement: </a:t>
            </a:r>
            <a:r>
              <a:rPr lang="en-US" sz="1800" dirty="0">
                <a:latin typeface="Helvetica Neue" panose="02000503000000020004" pitchFamily="2" charset="0"/>
                <a:ea typeface="Helvetica Neue" panose="02000503000000020004" pitchFamily="2" charset="0"/>
                <a:cs typeface="Helvetica Neue" panose="02000503000000020004" pitchFamily="2" charset="0"/>
              </a:rPr>
              <a:t>(Lowest) Nominal &lt;&lt; Ordinal &lt;&lt; Interval &lt;&lt; Ratio (Highest) </a:t>
            </a:r>
          </a:p>
          <a:p>
            <a:pPr marL="0" indent="0">
              <a:buFont typeface="Arial"/>
              <a:buNone/>
            </a:pPr>
            <a:endParaRPr lang="en-US" sz="2000" dirty="0">
              <a:ea typeface="ＭＳ Ｐゴシック" charset="0"/>
              <a:cs typeface="Calibri"/>
            </a:endParaRPr>
          </a:p>
          <a:p>
            <a:pPr marL="0" indent="0">
              <a:buFont typeface="Arial"/>
              <a:buNone/>
            </a:pPr>
            <a:endParaRPr lang="en-US" sz="2000" dirty="0">
              <a:ea typeface="ＭＳ Ｐゴシック" charset="0"/>
              <a:cs typeface="Calibri"/>
            </a:endParaRPr>
          </a:p>
        </p:txBody>
      </p:sp>
      <p:sp>
        <p:nvSpPr>
          <p:cNvPr id="8" name="Title 1">
            <a:extLst>
              <a:ext uri="{FF2B5EF4-FFF2-40B4-BE49-F238E27FC236}">
                <a16:creationId xmlns:a16="http://schemas.microsoft.com/office/drawing/2014/main" id="{D003DF72-8C8F-1210-FBA9-5126D3667D1B}"/>
              </a:ext>
            </a:extLst>
          </p:cNvPr>
          <p:cNvSpPr txBox="1">
            <a:spLocks/>
          </p:cNvSpPr>
          <p:nvPr/>
        </p:nvSpPr>
        <p:spPr>
          <a:xfrm>
            <a:off x="851010" y="1092520"/>
            <a:ext cx="9197446"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400" b="1" dirty="0">
                <a:latin typeface="Helvetica Neue" panose="02000503000000020004" pitchFamily="2" charset="0"/>
                <a:ea typeface="Helvetica Neue" panose="02000503000000020004" pitchFamily="2" charset="0"/>
                <a:cs typeface="Helvetica Neue" panose="02000503000000020004" pitchFamily="2" charset="0"/>
              </a:rPr>
              <a:t>Type of Variables</a:t>
            </a:r>
          </a:p>
        </p:txBody>
      </p:sp>
      <p:sp>
        <p:nvSpPr>
          <p:cNvPr id="10" name="Slide Number Placeholder 3">
            <a:extLst>
              <a:ext uri="{FF2B5EF4-FFF2-40B4-BE49-F238E27FC236}">
                <a16:creationId xmlns:a16="http://schemas.microsoft.com/office/drawing/2014/main" id="{7E1BD448-53D1-4B1F-E8BB-DBBF72523F57}"/>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32</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42308623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92271F-DBF9-5F61-D955-E888CF16AB78}"/>
              </a:ext>
            </a:extLst>
          </p:cNvPr>
          <p:cNvPicPr>
            <a:picLocks noChangeAspect="1"/>
          </p:cNvPicPr>
          <p:nvPr/>
        </p:nvPicPr>
        <p:blipFill>
          <a:blip r:embed="rId3"/>
          <a:stretch>
            <a:fillRect/>
          </a:stretch>
        </p:blipFill>
        <p:spPr>
          <a:xfrm>
            <a:off x="0" y="0"/>
            <a:ext cx="12192000" cy="970069"/>
          </a:xfrm>
          <a:prstGeom prst="rect">
            <a:avLst/>
          </a:prstGeom>
        </p:spPr>
      </p:pic>
      <p:sp>
        <p:nvSpPr>
          <p:cNvPr id="7" name="Content Placeholder 2">
            <a:extLst>
              <a:ext uri="{FF2B5EF4-FFF2-40B4-BE49-F238E27FC236}">
                <a16:creationId xmlns:a16="http://schemas.microsoft.com/office/drawing/2014/main" id="{77F1CAF1-8514-F275-B7C2-5C741BE88A10}"/>
              </a:ext>
            </a:extLst>
          </p:cNvPr>
          <p:cNvSpPr txBox="1">
            <a:spLocks/>
          </p:cNvSpPr>
          <p:nvPr/>
        </p:nvSpPr>
        <p:spPr>
          <a:xfrm>
            <a:off x="144767" y="1941528"/>
            <a:ext cx="10380288" cy="468106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b="1" dirty="0">
                <a:latin typeface="Helvetica Neue" panose="02000503000000020004" pitchFamily="2" charset="0"/>
                <a:ea typeface="Helvetica Neue" panose="02000503000000020004" pitchFamily="2" charset="0"/>
                <a:cs typeface="Helvetica Neue" panose="02000503000000020004" pitchFamily="2" charset="0"/>
              </a:rPr>
              <a:t>Discrete variables contain data with countable items:</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Number of crimes in London in the last month</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Number of students in a class</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Number of languages spoken</a:t>
            </a:r>
          </a:p>
          <a:p>
            <a:pPr lvl="1"/>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r>
              <a:rPr lang="en-US" sz="2000" b="1" dirty="0">
                <a:latin typeface="Helvetica Neue" panose="02000503000000020004" pitchFamily="2" charset="0"/>
                <a:ea typeface="Helvetica Neue" panose="02000503000000020004" pitchFamily="2" charset="0"/>
                <a:cs typeface="Helvetica Neue" panose="02000503000000020004" pitchFamily="2" charset="0"/>
              </a:rPr>
              <a:t>Continuous variables contains data with measurable items:</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Age (in years: 25, 57, 45, 34, 38 etc.)</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Monthly Income (in £££: 2399.68, £5569.89, £1123.10, £1,450.99, £3847.12 etc.)</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Height (in meters)</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Weight (in kg)</a:t>
            </a:r>
          </a:p>
          <a:p>
            <a:pPr marL="478908" lvl="1" indent="0">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r>
              <a:rPr lang="en-US" sz="2000" b="1" dirty="0">
                <a:latin typeface="Helvetica Neue" panose="02000503000000020004" pitchFamily="2" charset="0"/>
                <a:ea typeface="Helvetica Neue" panose="02000503000000020004" pitchFamily="2" charset="0"/>
                <a:cs typeface="Helvetica Neue" panose="02000503000000020004" pitchFamily="2" charset="0"/>
              </a:rPr>
              <a:t>Categorical variables has categories or groups:</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e.g., gender, ethnicity, employment status etc., </a:t>
            </a:r>
          </a:p>
          <a:p>
            <a:pPr marL="0" inden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 </a:t>
            </a:r>
          </a:p>
          <a:p>
            <a:pPr marL="0" indent="0">
              <a:buFont typeface="Arial"/>
              <a:buNone/>
            </a:pPr>
            <a:endParaRPr lang="en-US" sz="2000" dirty="0">
              <a:ea typeface="ＭＳ Ｐゴシック" charset="0"/>
              <a:cs typeface="Calibri"/>
            </a:endParaRPr>
          </a:p>
          <a:p>
            <a:pPr marL="0" indent="0">
              <a:buFont typeface="Arial"/>
              <a:buNone/>
            </a:pPr>
            <a:endParaRPr lang="en-US" sz="2000" dirty="0">
              <a:ea typeface="ＭＳ Ｐゴシック" charset="0"/>
              <a:cs typeface="Calibri"/>
            </a:endParaRPr>
          </a:p>
        </p:txBody>
      </p:sp>
      <p:sp>
        <p:nvSpPr>
          <p:cNvPr id="8" name="Title 1">
            <a:extLst>
              <a:ext uri="{FF2B5EF4-FFF2-40B4-BE49-F238E27FC236}">
                <a16:creationId xmlns:a16="http://schemas.microsoft.com/office/drawing/2014/main" id="{D003DF72-8C8F-1210-FBA9-5126D3667D1B}"/>
              </a:ext>
            </a:extLst>
          </p:cNvPr>
          <p:cNvSpPr txBox="1">
            <a:spLocks/>
          </p:cNvSpPr>
          <p:nvPr/>
        </p:nvSpPr>
        <p:spPr>
          <a:xfrm>
            <a:off x="144767" y="1193039"/>
            <a:ext cx="10964001"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latin typeface="Helvetica Neue" panose="02000503000000020004" pitchFamily="2" charset="0"/>
                <a:ea typeface="Helvetica Neue" panose="02000503000000020004" pitchFamily="2" charset="0"/>
                <a:cs typeface="Helvetica Neue" panose="02000503000000020004" pitchFamily="2" charset="0"/>
              </a:rPr>
              <a:t>Broad types: Continuous &amp; Categorical Variables</a:t>
            </a:r>
          </a:p>
        </p:txBody>
      </p:sp>
      <p:sp>
        <p:nvSpPr>
          <p:cNvPr id="3" name="Slide Number Placeholder 3">
            <a:extLst>
              <a:ext uri="{FF2B5EF4-FFF2-40B4-BE49-F238E27FC236}">
                <a16:creationId xmlns:a16="http://schemas.microsoft.com/office/drawing/2014/main" id="{4E44356E-BDC9-48F4-A1EF-BC99366224A1}"/>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33</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704952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57217-0B2A-64C0-34AD-2B471BDAC887}"/>
              </a:ext>
            </a:extLst>
          </p:cNvPr>
          <p:cNvSpPr txBox="1">
            <a:spLocks/>
          </p:cNvSpPr>
          <p:nvPr/>
        </p:nvSpPr>
        <p:spPr>
          <a:xfrm>
            <a:off x="360947" y="168803"/>
            <a:ext cx="11073682"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latin typeface="Helvetica Neue" panose="02000503000000020004" pitchFamily="2" charset="0"/>
                <a:ea typeface="Helvetica Neue" panose="02000503000000020004" pitchFamily="2" charset="0"/>
                <a:cs typeface="Helvetica Neue" panose="02000503000000020004" pitchFamily="2" charset="0"/>
              </a:rPr>
              <a:t>Data types [1]: Nominal</a:t>
            </a:r>
          </a:p>
        </p:txBody>
      </p:sp>
      <p:sp>
        <p:nvSpPr>
          <p:cNvPr id="3" name="Text Placeholder 2">
            <a:extLst>
              <a:ext uri="{FF2B5EF4-FFF2-40B4-BE49-F238E27FC236}">
                <a16:creationId xmlns:a16="http://schemas.microsoft.com/office/drawing/2014/main" id="{3EFD2DDD-D9EB-5D9B-7048-988596EECB8F}"/>
              </a:ext>
            </a:extLst>
          </p:cNvPr>
          <p:cNvSpPr txBox="1">
            <a:spLocks/>
          </p:cNvSpPr>
          <p:nvPr/>
        </p:nvSpPr>
        <p:spPr>
          <a:xfrm>
            <a:off x="471236" y="1123251"/>
            <a:ext cx="4376870" cy="63976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b="1" dirty="0">
                <a:latin typeface="Helvetica Neue" panose="02000503000000020004" pitchFamily="2" charset="0"/>
                <a:ea typeface="Helvetica Neue" panose="02000503000000020004" pitchFamily="2" charset="0"/>
                <a:cs typeface="Helvetica Neue" panose="02000503000000020004" pitchFamily="2" charset="0"/>
              </a:rPr>
              <a:t>Notes</a:t>
            </a:r>
          </a:p>
        </p:txBody>
      </p:sp>
      <p:sp>
        <p:nvSpPr>
          <p:cNvPr id="4" name="Content Placeholder 3">
            <a:extLst>
              <a:ext uri="{FF2B5EF4-FFF2-40B4-BE49-F238E27FC236}">
                <a16:creationId xmlns:a16="http://schemas.microsoft.com/office/drawing/2014/main" id="{9B729E4F-E394-3745-B851-711C38D6857B}"/>
              </a:ext>
            </a:extLst>
          </p:cNvPr>
          <p:cNvSpPr txBox="1">
            <a:spLocks/>
          </p:cNvSpPr>
          <p:nvPr/>
        </p:nvSpPr>
        <p:spPr>
          <a:xfrm>
            <a:off x="471236" y="1681579"/>
            <a:ext cx="4894847" cy="426796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Categorical measure</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Discrete set of categories with no natural order</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To distinguish groups with labels</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May be referred to a qualitative or categorical variable</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It is the lowest level of measurement</a:t>
            </a:r>
          </a:p>
        </p:txBody>
      </p:sp>
      <p:sp>
        <p:nvSpPr>
          <p:cNvPr id="5" name="Text Placeholder 4">
            <a:extLst>
              <a:ext uri="{FF2B5EF4-FFF2-40B4-BE49-F238E27FC236}">
                <a16:creationId xmlns:a16="http://schemas.microsoft.com/office/drawing/2014/main" id="{A0413AFB-A62C-B418-7C6C-6B1759FE5BC3}"/>
              </a:ext>
            </a:extLst>
          </p:cNvPr>
          <p:cNvSpPr txBox="1">
            <a:spLocks/>
          </p:cNvSpPr>
          <p:nvPr/>
        </p:nvSpPr>
        <p:spPr>
          <a:xfrm>
            <a:off x="5578641" y="1123251"/>
            <a:ext cx="4378590" cy="63976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b="1" dirty="0">
                <a:latin typeface="Helvetica Neue" panose="02000503000000020004" pitchFamily="2" charset="0"/>
                <a:ea typeface="Helvetica Neue" panose="02000503000000020004" pitchFamily="2" charset="0"/>
                <a:cs typeface="Helvetica Neue" panose="02000503000000020004" pitchFamily="2" charset="0"/>
              </a:rPr>
              <a:t>Examples</a:t>
            </a:r>
          </a:p>
        </p:txBody>
      </p:sp>
      <p:sp>
        <p:nvSpPr>
          <p:cNvPr id="6" name="Content Placeholder 5">
            <a:extLst>
              <a:ext uri="{FF2B5EF4-FFF2-40B4-BE49-F238E27FC236}">
                <a16:creationId xmlns:a16="http://schemas.microsoft.com/office/drawing/2014/main" id="{3DF7629E-EFC3-018A-E3D4-6E435497C6FB}"/>
              </a:ext>
            </a:extLst>
          </p:cNvPr>
          <p:cNvSpPr txBox="1">
            <a:spLocks/>
          </p:cNvSpPr>
          <p:nvPr/>
        </p:nvSpPr>
        <p:spPr>
          <a:xfrm>
            <a:off x="5526024" y="1681578"/>
            <a:ext cx="4378590" cy="426796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1800" b="1" dirty="0">
                <a:latin typeface="Helvetica Neue" panose="02000503000000020004" pitchFamily="2" charset="0"/>
                <a:ea typeface="Helvetica Neue" panose="02000503000000020004" pitchFamily="2" charset="0"/>
                <a:cs typeface="Helvetica Neue" panose="02000503000000020004" pitchFamily="2" charset="0"/>
              </a:rPr>
              <a:t>Gender</a:t>
            </a:r>
          </a:p>
          <a:p>
            <a:pPr lvl="1">
              <a:buFont typeface="Wingdings" pitchFamily="2" charset="2"/>
              <a:buChar char="§"/>
            </a:pPr>
            <a:r>
              <a:rPr lang="en-GB" sz="1800" dirty="0">
                <a:latin typeface="Helvetica Neue" panose="02000503000000020004" pitchFamily="2" charset="0"/>
                <a:ea typeface="Helvetica Neue" panose="02000503000000020004" pitchFamily="2" charset="0"/>
                <a:cs typeface="Helvetica Neue" panose="02000503000000020004" pitchFamily="2" charset="0"/>
              </a:rPr>
              <a:t>0 = Female</a:t>
            </a:r>
          </a:p>
          <a:p>
            <a:pPr lvl="1">
              <a:buFont typeface="Wingdings" pitchFamily="2" charset="2"/>
              <a:buChar char="§"/>
            </a:pPr>
            <a:r>
              <a:rPr lang="en-GB" sz="1800" dirty="0">
                <a:latin typeface="Helvetica Neue" panose="02000503000000020004" pitchFamily="2" charset="0"/>
                <a:ea typeface="Helvetica Neue" panose="02000503000000020004" pitchFamily="2" charset="0"/>
                <a:cs typeface="Helvetica Neue" panose="02000503000000020004" pitchFamily="2" charset="0"/>
              </a:rPr>
              <a:t>1 = Male</a:t>
            </a:r>
          </a:p>
          <a:p>
            <a:pPr lvl="1"/>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r>
              <a:rPr lang="en-GB" sz="1800" b="1" dirty="0">
                <a:latin typeface="Helvetica Neue" panose="02000503000000020004" pitchFamily="2" charset="0"/>
                <a:ea typeface="Helvetica Neue" panose="02000503000000020004" pitchFamily="2" charset="0"/>
                <a:cs typeface="Helvetica Neue" panose="02000503000000020004" pitchFamily="2" charset="0"/>
              </a:rPr>
              <a:t>Race</a:t>
            </a:r>
          </a:p>
          <a:p>
            <a:pPr lvl="1">
              <a:buFont typeface="Wingdings" pitchFamily="2" charset="2"/>
              <a:buChar char="§"/>
            </a:pPr>
            <a:r>
              <a:rPr lang="en-GB" sz="1800" dirty="0">
                <a:latin typeface="Helvetica Neue" panose="02000503000000020004" pitchFamily="2" charset="0"/>
                <a:ea typeface="Helvetica Neue" panose="02000503000000020004" pitchFamily="2" charset="0"/>
                <a:cs typeface="Helvetica Neue" panose="02000503000000020004" pitchFamily="2" charset="0"/>
              </a:rPr>
              <a:t>1 = Asian</a:t>
            </a:r>
          </a:p>
          <a:p>
            <a:pPr lvl="1">
              <a:buFont typeface="Wingdings" pitchFamily="2" charset="2"/>
              <a:buChar char="§"/>
            </a:pPr>
            <a:r>
              <a:rPr lang="en-GB" sz="1800" dirty="0">
                <a:latin typeface="Helvetica Neue" panose="02000503000000020004" pitchFamily="2" charset="0"/>
                <a:ea typeface="Helvetica Neue" panose="02000503000000020004" pitchFamily="2" charset="0"/>
                <a:cs typeface="Helvetica Neue" panose="02000503000000020004" pitchFamily="2" charset="0"/>
              </a:rPr>
              <a:t>2 = Black</a:t>
            </a:r>
          </a:p>
          <a:p>
            <a:pPr lvl="1">
              <a:buFont typeface="Wingdings" pitchFamily="2" charset="2"/>
              <a:buChar char="§"/>
            </a:pPr>
            <a:r>
              <a:rPr lang="en-GB" sz="1800" dirty="0">
                <a:latin typeface="Helvetica Neue" panose="02000503000000020004" pitchFamily="2" charset="0"/>
                <a:ea typeface="Helvetica Neue" panose="02000503000000020004" pitchFamily="2" charset="0"/>
                <a:cs typeface="Helvetica Neue" panose="02000503000000020004" pitchFamily="2" charset="0"/>
              </a:rPr>
              <a:t>3 = White</a:t>
            </a:r>
          </a:p>
          <a:p>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r>
              <a:rPr lang="en-GB" sz="1800" b="1" dirty="0">
                <a:latin typeface="Helvetica Neue" panose="02000503000000020004" pitchFamily="2" charset="0"/>
                <a:ea typeface="Helvetica Neue" panose="02000503000000020004" pitchFamily="2" charset="0"/>
                <a:cs typeface="Helvetica Neue" panose="02000503000000020004" pitchFamily="2" charset="0"/>
              </a:rPr>
              <a:t>Party membership</a:t>
            </a:r>
          </a:p>
          <a:p>
            <a:pPr lvl="1">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1 = Liberal Democrats</a:t>
            </a:r>
          </a:p>
          <a:p>
            <a:pPr lvl="1">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2 = Tory</a:t>
            </a:r>
          </a:p>
          <a:p>
            <a:pPr lvl="1">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3 = Labour</a:t>
            </a:r>
          </a:p>
        </p:txBody>
      </p:sp>
      <p:sp>
        <p:nvSpPr>
          <p:cNvPr id="7" name="TextBox 6">
            <a:extLst>
              <a:ext uri="{FF2B5EF4-FFF2-40B4-BE49-F238E27FC236}">
                <a16:creationId xmlns:a16="http://schemas.microsoft.com/office/drawing/2014/main" id="{7C0952B2-82E7-A2E7-332C-F482CC04EC57}"/>
              </a:ext>
            </a:extLst>
          </p:cNvPr>
          <p:cNvSpPr txBox="1"/>
          <p:nvPr/>
        </p:nvSpPr>
        <p:spPr>
          <a:xfrm>
            <a:off x="8469868" y="2110707"/>
            <a:ext cx="2558714" cy="338554"/>
          </a:xfrm>
          <a:prstGeom prst="rect">
            <a:avLst/>
          </a:prstGeom>
          <a:solidFill>
            <a:schemeClr val="bg2">
              <a:lumMod val="60000"/>
              <a:lumOff val="40000"/>
            </a:schemeClr>
          </a:solidFill>
        </p:spPr>
        <p:txBody>
          <a:bodyPr wrap="non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(Dichotomous or Binary)</a:t>
            </a:r>
          </a:p>
        </p:txBody>
      </p:sp>
      <p:sp>
        <p:nvSpPr>
          <p:cNvPr id="8" name="TextBox 7">
            <a:extLst>
              <a:ext uri="{FF2B5EF4-FFF2-40B4-BE49-F238E27FC236}">
                <a16:creationId xmlns:a16="http://schemas.microsoft.com/office/drawing/2014/main" id="{F1A1A412-0F37-DA99-D7E0-29790DB98955}"/>
              </a:ext>
            </a:extLst>
          </p:cNvPr>
          <p:cNvSpPr txBox="1"/>
          <p:nvPr/>
        </p:nvSpPr>
        <p:spPr>
          <a:xfrm>
            <a:off x="8499035" y="3568303"/>
            <a:ext cx="1859805" cy="338554"/>
          </a:xfrm>
          <a:prstGeom prst="rect">
            <a:avLst/>
          </a:prstGeom>
          <a:solidFill>
            <a:schemeClr val="bg2">
              <a:lumMod val="60000"/>
              <a:lumOff val="40000"/>
            </a:schemeClr>
          </a:solidFill>
        </p:spPr>
        <p:txBody>
          <a:bodyPr wrap="non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(Polychotomous)</a:t>
            </a:r>
          </a:p>
        </p:txBody>
      </p:sp>
      <p:sp>
        <p:nvSpPr>
          <p:cNvPr id="9" name="TextBox 8">
            <a:extLst>
              <a:ext uri="{FF2B5EF4-FFF2-40B4-BE49-F238E27FC236}">
                <a16:creationId xmlns:a16="http://schemas.microsoft.com/office/drawing/2014/main" id="{6AC3DBD6-6129-3ABC-7604-002636A5433A}"/>
              </a:ext>
            </a:extLst>
          </p:cNvPr>
          <p:cNvSpPr txBox="1"/>
          <p:nvPr/>
        </p:nvSpPr>
        <p:spPr>
          <a:xfrm>
            <a:off x="8513462" y="5176422"/>
            <a:ext cx="1830950" cy="338554"/>
          </a:xfrm>
          <a:prstGeom prst="rect">
            <a:avLst/>
          </a:prstGeom>
          <a:solidFill>
            <a:schemeClr val="bg2">
              <a:lumMod val="60000"/>
              <a:lumOff val="40000"/>
            </a:schemeClr>
          </a:solidFill>
        </p:spPr>
        <p:txBody>
          <a:bodyPr wrap="non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(Polychotomous)</a:t>
            </a:r>
          </a:p>
        </p:txBody>
      </p:sp>
      <p:sp>
        <p:nvSpPr>
          <p:cNvPr id="10" name="Rectangle 9">
            <a:extLst>
              <a:ext uri="{FF2B5EF4-FFF2-40B4-BE49-F238E27FC236}">
                <a16:creationId xmlns:a16="http://schemas.microsoft.com/office/drawing/2014/main" id="{5CB22326-25F9-3719-D513-16CA3B723F55}"/>
              </a:ext>
            </a:extLst>
          </p:cNvPr>
          <p:cNvSpPr/>
          <p:nvPr/>
        </p:nvSpPr>
        <p:spPr>
          <a:xfrm>
            <a:off x="360947" y="938463"/>
            <a:ext cx="4860758" cy="52698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9662E46-6B03-F35B-F0FB-0CBC1C30C251}"/>
              </a:ext>
            </a:extLst>
          </p:cNvPr>
          <p:cNvSpPr/>
          <p:nvPr/>
        </p:nvSpPr>
        <p:spPr>
          <a:xfrm>
            <a:off x="5505107" y="936833"/>
            <a:ext cx="5929522" cy="52698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lide Number Placeholder 3">
            <a:extLst>
              <a:ext uri="{FF2B5EF4-FFF2-40B4-BE49-F238E27FC236}">
                <a16:creationId xmlns:a16="http://schemas.microsoft.com/office/drawing/2014/main" id="{9C2CD412-C981-5B4B-6BED-9DF1DD4D0925}"/>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34</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080041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57217-0B2A-64C0-34AD-2B471BDAC887}"/>
              </a:ext>
            </a:extLst>
          </p:cNvPr>
          <p:cNvSpPr txBox="1">
            <a:spLocks/>
          </p:cNvSpPr>
          <p:nvPr/>
        </p:nvSpPr>
        <p:spPr>
          <a:xfrm>
            <a:off x="360947" y="168803"/>
            <a:ext cx="11073682"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latin typeface="Helvetica Neue" panose="02000503000000020004" pitchFamily="2" charset="0"/>
                <a:ea typeface="Helvetica Neue" panose="02000503000000020004" pitchFamily="2" charset="0"/>
                <a:cs typeface="Helvetica Neue" panose="02000503000000020004" pitchFamily="2" charset="0"/>
              </a:rPr>
              <a:t>Data types [2]: Ordinal</a:t>
            </a:r>
          </a:p>
        </p:txBody>
      </p:sp>
      <p:sp>
        <p:nvSpPr>
          <p:cNvPr id="3" name="Text Placeholder 2">
            <a:extLst>
              <a:ext uri="{FF2B5EF4-FFF2-40B4-BE49-F238E27FC236}">
                <a16:creationId xmlns:a16="http://schemas.microsoft.com/office/drawing/2014/main" id="{3EFD2DDD-D9EB-5D9B-7048-988596EECB8F}"/>
              </a:ext>
            </a:extLst>
          </p:cNvPr>
          <p:cNvSpPr txBox="1">
            <a:spLocks/>
          </p:cNvSpPr>
          <p:nvPr/>
        </p:nvSpPr>
        <p:spPr>
          <a:xfrm>
            <a:off x="471236" y="1123251"/>
            <a:ext cx="4376870" cy="63976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b="1" dirty="0">
                <a:latin typeface="Helvetica Neue" panose="02000503000000020004" pitchFamily="2" charset="0"/>
                <a:ea typeface="Helvetica Neue" panose="02000503000000020004" pitchFamily="2" charset="0"/>
                <a:cs typeface="Helvetica Neue" panose="02000503000000020004" pitchFamily="2" charset="0"/>
              </a:rPr>
              <a:t>Notes</a:t>
            </a:r>
          </a:p>
        </p:txBody>
      </p:sp>
      <p:sp>
        <p:nvSpPr>
          <p:cNvPr id="4" name="Content Placeholder 3">
            <a:extLst>
              <a:ext uri="{FF2B5EF4-FFF2-40B4-BE49-F238E27FC236}">
                <a16:creationId xmlns:a16="http://schemas.microsoft.com/office/drawing/2014/main" id="{9B729E4F-E394-3745-B851-711C38D6857B}"/>
              </a:ext>
            </a:extLst>
          </p:cNvPr>
          <p:cNvSpPr txBox="1">
            <a:spLocks/>
          </p:cNvSpPr>
          <p:nvPr/>
        </p:nvSpPr>
        <p:spPr>
          <a:xfrm>
            <a:off x="471236" y="1681579"/>
            <a:ext cx="4894847" cy="441843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Categorical measure</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Discrete set of categories that have some natural order</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There categories have rankings but difference between rankings is not known</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Order matters!</a:t>
            </a:r>
          </a:p>
          <a:p>
            <a:pPr marL="0" indent="0">
              <a:buNone/>
            </a:pPr>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It is the 2</a:t>
            </a:r>
            <a:r>
              <a:rPr lang="en-GB" sz="2000" baseline="30000" dirty="0">
                <a:latin typeface="Helvetica Neue" panose="02000503000000020004" pitchFamily="2" charset="0"/>
                <a:ea typeface="Helvetica Neue" panose="02000503000000020004" pitchFamily="2" charset="0"/>
                <a:cs typeface="Helvetica Neue" panose="02000503000000020004" pitchFamily="2" charset="0"/>
              </a:rPr>
              <a:t>nd</a:t>
            </a:r>
            <a:r>
              <a:rPr lang="en-GB" sz="2000" dirty="0">
                <a:latin typeface="Helvetica Neue" panose="02000503000000020004" pitchFamily="2" charset="0"/>
                <a:ea typeface="Helvetica Neue" panose="02000503000000020004" pitchFamily="2" charset="0"/>
                <a:cs typeface="Helvetica Neue" panose="02000503000000020004" pitchFamily="2" charset="0"/>
              </a:rPr>
              <a:t> lowest level of measurement (above Nominal)</a:t>
            </a:r>
          </a:p>
          <a:p>
            <a:pPr marL="0" indent="0">
              <a:buNone/>
            </a:pPr>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ext Placeholder 4">
            <a:extLst>
              <a:ext uri="{FF2B5EF4-FFF2-40B4-BE49-F238E27FC236}">
                <a16:creationId xmlns:a16="http://schemas.microsoft.com/office/drawing/2014/main" id="{A0413AFB-A62C-B418-7C6C-6B1759FE5BC3}"/>
              </a:ext>
            </a:extLst>
          </p:cNvPr>
          <p:cNvSpPr txBox="1">
            <a:spLocks/>
          </p:cNvSpPr>
          <p:nvPr/>
        </p:nvSpPr>
        <p:spPr>
          <a:xfrm>
            <a:off x="5578641" y="1123251"/>
            <a:ext cx="4378590" cy="63976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b="1" dirty="0">
                <a:latin typeface="Helvetica Neue" panose="02000503000000020004" pitchFamily="2" charset="0"/>
                <a:ea typeface="Helvetica Neue" panose="02000503000000020004" pitchFamily="2" charset="0"/>
                <a:cs typeface="Helvetica Neue" panose="02000503000000020004" pitchFamily="2" charset="0"/>
              </a:rPr>
              <a:t>Examples</a:t>
            </a:r>
          </a:p>
        </p:txBody>
      </p:sp>
      <p:sp>
        <p:nvSpPr>
          <p:cNvPr id="6" name="Content Placeholder 5">
            <a:extLst>
              <a:ext uri="{FF2B5EF4-FFF2-40B4-BE49-F238E27FC236}">
                <a16:creationId xmlns:a16="http://schemas.microsoft.com/office/drawing/2014/main" id="{3DF7629E-EFC3-018A-E3D4-6E435497C6FB}"/>
              </a:ext>
            </a:extLst>
          </p:cNvPr>
          <p:cNvSpPr txBox="1">
            <a:spLocks/>
          </p:cNvSpPr>
          <p:nvPr/>
        </p:nvSpPr>
        <p:spPr>
          <a:xfrm>
            <a:off x="5526023" y="1681578"/>
            <a:ext cx="5747565" cy="459890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1800" b="1" dirty="0">
                <a:latin typeface="Helvetica Neue" panose="02000503000000020004" pitchFamily="2" charset="0"/>
                <a:ea typeface="Helvetica Neue" panose="02000503000000020004" pitchFamily="2" charset="0"/>
                <a:cs typeface="Helvetica Neue" panose="02000503000000020004" pitchFamily="2" charset="0"/>
              </a:rPr>
              <a:t>Likert scale </a:t>
            </a:r>
            <a:r>
              <a:rPr lang="en-GB" sz="1800" dirty="0">
                <a:latin typeface="Helvetica Neue" panose="02000503000000020004" pitchFamily="2" charset="0"/>
                <a:ea typeface="Helvetica Neue" panose="02000503000000020004" pitchFamily="2" charset="0"/>
                <a:cs typeface="Helvetica Neue" panose="02000503000000020004" pitchFamily="2" charset="0"/>
              </a:rPr>
              <a:t>(strongly disagree, disagree, neutral, agree, strongly agree)</a:t>
            </a:r>
          </a:p>
          <a:p>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r>
              <a:rPr lang="en-GB" sz="1800" b="1" dirty="0">
                <a:latin typeface="Helvetica Neue" panose="02000503000000020004" pitchFamily="2" charset="0"/>
                <a:ea typeface="Helvetica Neue" panose="02000503000000020004" pitchFamily="2" charset="0"/>
                <a:cs typeface="Helvetica Neue" panose="02000503000000020004" pitchFamily="2" charset="0"/>
              </a:rPr>
              <a:t>Socioeconomic status</a:t>
            </a:r>
          </a:p>
          <a:p>
            <a:pPr lvl="1"/>
            <a:r>
              <a:rPr lang="en-GB" sz="1800" dirty="0">
                <a:latin typeface="Helvetica Neue" panose="02000503000000020004" pitchFamily="2" charset="0"/>
                <a:ea typeface="Helvetica Neue" panose="02000503000000020004" pitchFamily="2" charset="0"/>
                <a:cs typeface="Helvetica Neue" panose="02000503000000020004" pitchFamily="2" charset="0"/>
              </a:rPr>
              <a:t>1 = Working class (Low)</a:t>
            </a:r>
          </a:p>
          <a:p>
            <a:pPr lvl="1"/>
            <a:r>
              <a:rPr lang="en-GB" sz="1800" dirty="0">
                <a:latin typeface="Helvetica Neue" panose="02000503000000020004" pitchFamily="2" charset="0"/>
                <a:ea typeface="Helvetica Neue" panose="02000503000000020004" pitchFamily="2" charset="0"/>
                <a:cs typeface="Helvetica Neue" panose="02000503000000020004" pitchFamily="2" charset="0"/>
              </a:rPr>
              <a:t>2 = Middle class</a:t>
            </a:r>
          </a:p>
          <a:p>
            <a:pPr lvl="1"/>
            <a:r>
              <a:rPr lang="en-GB" sz="1800" dirty="0">
                <a:latin typeface="Helvetica Neue" panose="02000503000000020004" pitchFamily="2" charset="0"/>
                <a:ea typeface="Helvetica Neue" panose="02000503000000020004" pitchFamily="2" charset="0"/>
                <a:cs typeface="Helvetica Neue" panose="02000503000000020004" pitchFamily="2" charset="0"/>
              </a:rPr>
              <a:t>3 = Upper class (High)</a:t>
            </a:r>
          </a:p>
          <a:p>
            <a:pPr lvl="1"/>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r>
              <a:rPr lang="en-GB" sz="1800" b="1" dirty="0">
                <a:latin typeface="Helvetica Neue" panose="02000503000000020004" pitchFamily="2" charset="0"/>
                <a:ea typeface="Helvetica Neue" panose="02000503000000020004" pitchFamily="2" charset="0"/>
                <a:cs typeface="Helvetica Neue" panose="02000503000000020004" pitchFamily="2" charset="0"/>
              </a:rPr>
              <a:t>Size</a:t>
            </a:r>
          </a:p>
          <a:p>
            <a:pPr lvl="1"/>
            <a:r>
              <a:rPr lang="en-GB" sz="1800" dirty="0">
                <a:latin typeface="Helvetica Neue" panose="02000503000000020004" pitchFamily="2" charset="0"/>
                <a:ea typeface="Helvetica Neue" panose="02000503000000020004" pitchFamily="2" charset="0"/>
                <a:cs typeface="Helvetica Neue" panose="02000503000000020004" pitchFamily="2" charset="0"/>
              </a:rPr>
              <a:t>1 = Small (Low)</a:t>
            </a:r>
          </a:p>
          <a:p>
            <a:pPr lvl="1"/>
            <a:r>
              <a:rPr lang="en-GB" sz="1800" dirty="0">
                <a:latin typeface="Helvetica Neue" panose="02000503000000020004" pitchFamily="2" charset="0"/>
                <a:ea typeface="Helvetica Neue" panose="02000503000000020004" pitchFamily="2" charset="0"/>
                <a:cs typeface="Helvetica Neue" panose="02000503000000020004" pitchFamily="2" charset="0"/>
              </a:rPr>
              <a:t>2 = Medium</a:t>
            </a:r>
          </a:p>
          <a:p>
            <a:pPr lvl="1"/>
            <a:r>
              <a:rPr lang="en-GB" sz="1800" dirty="0">
                <a:latin typeface="Helvetica Neue" panose="02000503000000020004" pitchFamily="2" charset="0"/>
                <a:ea typeface="Helvetica Neue" panose="02000503000000020004" pitchFamily="2" charset="0"/>
                <a:cs typeface="Helvetica Neue" panose="02000503000000020004" pitchFamily="2" charset="0"/>
              </a:rPr>
              <a:t>3 = Large (High)</a:t>
            </a:r>
          </a:p>
          <a:p>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r>
              <a:rPr lang="en-GB" sz="1800" dirty="0">
                <a:latin typeface="Helvetica Neue" panose="02000503000000020004" pitchFamily="2" charset="0"/>
                <a:ea typeface="Helvetica Neue" panose="02000503000000020004" pitchFamily="2" charset="0"/>
                <a:cs typeface="Helvetica Neue" panose="02000503000000020004" pitchFamily="2" charset="0"/>
              </a:rPr>
              <a:t>e.g., Size, ranking of favourite sports, wellness rankings etc.,</a:t>
            </a:r>
          </a:p>
          <a:p>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Rectangle 9">
            <a:extLst>
              <a:ext uri="{FF2B5EF4-FFF2-40B4-BE49-F238E27FC236}">
                <a16:creationId xmlns:a16="http://schemas.microsoft.com/office/drawing/2014/main" id="{5CB22326-25F9-3719-D513-16CA3B723F55}"/>
              </a:ext>
            </a:extLst>
          </p:cNvPr>
          <p:cNvSpPr/>
          <p:nvPr/>
        </p:nvSpPr>
        <p:spPr>
          <a:xfrm>
            <a:off x="360947" y="938462"/>
            <a:ext cx="4860758" cy="57507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9662E46-6B03-F35B-F0FB-0CBC1C30C251}"/>
              </a:ext>
            </a:extLst>
          </p:cNvPr>
          <p:cNvSpPr/>
          <p:nvPr/>
        </p:nvSpPr>
        <p:spPr>
          <a:xfrm>
            <a:off x="5505107" y="936832"/>
            <a:ext cx="5929522" cy="57507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lide Number Placeholder 3">
            <a:extLst>
              <a:ext uri="{FF2B5EF4-FFF2-40B4-BE49-F238E27FC236}">
                <a16:creationId xmlns:a16="http://schemas.microsoft.com/office/drawing/2014/main" id="{077F6553-DB80-99BB-5F24-9ED66C9907C8}"/>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35</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6095972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57217-0B2A-64C0-34AD-2B471BDAC887}"/>
              </a:ext>
            </a:extLst>
          </p:cNvPr>
          <p:cNvSpPr txBox="1">
            <a:spLocks/>
          </p:cNvSpPr>
          <p:nvPr/>
        </p:nvSpPr>
        <p:spPr>
          <a:xfrm>
            <a:off x="360947" y="168803"/>
            <a:ext cx="11073682"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latin typeface="Helvetica Neue" panose="02000503000000020004" pitchFamily="2" charset="0"/>
                <a:ea typeface="Helvetica Neue" panose="02000503000000020004" pitchFamily="2" charset="0"/>
                <a:cs typeface="Helvetica Neue" panose="02000503000000020004" pitchFamily="2" charset="0"/>
              </a:rPr>
              <a:t>Data types [3]: Interval</a:t>
            </a:r>
          </a:p>
        </p:txBody>
      </p:sp>
      <p:sp>
        <p:nvSpPr>
          <p:cNvPr id="3" name="Text Placeholder 2">
            <a:extLst>
              <a:ext uri="{FF2B5EF4-FFF2-40B4-BE49-F238E27FC236}">
                <a16:creationId xmlns:a16="http://schemas.microsoft.com/office/drawing/2014/main" id="{3EFD2DDD-D9EB-5D9B-7048-988596EECB8F}"/>
              </a:ext>
            </a:extLst>
          </p:cNvPr>
          <p:cNvSpPr txBox="1">
            <a:spLocks/>
          </p:cNvSpPr>
          <p:nvPr/>
        </p:nvSpPr>
        <p:spPr>
          <a:xfrm>
            <a:off x="471236" y="1123251"/>
            <a:ext cx="4376870" cy="63976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b="1" dirty="0">
                <a:latin typeface="Helvetica Neue" panose="02000503000000020004" pitchFamily="2" charset="0"/>
                <a:ea typeface="Helvetica Neue" panose="02000503000000020004" pitchFamily="2" charset="0"/>
                <a:cs typeface="Helvetica Neue" panose="02000503000000020004" pitchFamily="2" charset="0"/>
              </a:rPr>
              <a:t>Notes</a:t>
            </a:r>
          </a:p>
        </p:txBody>
      </p:sp>
      <p:sp>
        <p:nvSpPr>
          <p:cNvPr id="4" name="Content Placeholder 3">
            <a:extLst>
              <a:ext uri="{FF2B5EF4-FFF2-40B4-BE49-F238E27FC236}">
                <a16:creationId xmlns:a16="http://schemas.microsoft.com/office/drawing/2014/main" id="{9B729E4F-E394-3745-B851-711C38D6857B}"/>
              </a:ext>
            </a:extLst>
          </p:cNvPr>
          <p:cNvSpPr txBox="1">
            <a:spLocks/>
          </p:cNvSpPr>
          <p:nvPr/>
        </p:nvSpPr>
        <p:spPr>
          <a:xfrm>
            <a:off x="471237" y="1681578"/>
            <a:ext cx="4660272" cy="459890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Continuous measure</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Unlike ordinal variable, difference between categories are known and equal (-must be known to calculate an interval)</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Zero is arbitrary (meaning that whatever observation you measure it does not indicate that its non-existent)</a:t>
            </a:r>
          </a:p>
          <a:p>
            <a:pPr marL="0" indent="0">
              <a:buNone/>
            </a:pPr>
            <a:r>
              <a:rPr lang="en-GB" sz="2000" dirty="0">
                <a:latin typeface="Helvetica Neue" panose="02000503000000020004" pitchFamily="2" charset="0"/>
                <a:ea typeface="Helvetica Neue" panose="02000503000000020004" pitchFamily="2" charset="0"/>
                <a:cs typeface="Helvetica Neue" panose="02000503000000020004" pitchFamily="2" charset="0"/>
              </a:rPr>
              <a:t> </a:t>
            </a:r>
          </a:p>
          <a:p>
            <a:r>
              <a:rPr lang="en-GB" sz="2000" dirty="0">
                <a:latin typeface="Helvetica Neue" panose="02000503000000020004" pitchFamily="2" charset="0"/>
                <a:ea typeface="Helvetica Neue" panose="02000503000000020004" pitchFamily="2" charset="0"/>
                <a:cs typeface="Helvetica Neue" panose="02000503000000020004" pitchFamily="2" charset="0"/>
              </a:rPr>
              <a:t>2</a:t>
            </a:r>
            <a:r>
              <a:rPr lang="en-GB" sz="2000" baseline="30000" dirty="0">
                <a:latin typeface="Helvetica Neue" panose="02000503000000020004" pitchFamily="2" charset="0"/>
                <a:ea typeface="Helvetica Neue" panose="02000503000000020004" pitchFamily="2" charset="0"/>
                <a:cs typeface="Helvetica Neue" panose="02000503000000020004" pitchFamily="2" charset="0"/>
              </a:rPr>
              <a:t>nd</a:t>
            </a:r>
            <a:r>
              <a:rPr lang="en-GB" sz="2000" dirty="0">
                <a:latin typeface="Helvetica Neue" panose="02000503000000020004" pitchFamily="2" charset="0"/>
                <a:ea typeface="Helvetica Neue" panose="02000503000000020004" pitchFamily="2" charset="0"/>
                <a:cs typeface="Helvetica Neue" panose="02000503000000020004" pitchFamily="2" charset="0"/>
              </a:rPr>
              <a:t> best level of measurement</a:t>
            </a:r>
          </a:p>
          <a:p>
            <a:r>
              <a:rPr lang="en-GB" sz="2000" dirty="0">
                <a:latin typeface="Helvetica Neue" panose="02000503000000020004" pitchFamily="2" charset="0"/>
                <a:ea typeface="Helvetica Neue" panose="02000503000000020004" pitchFamily="2" charset="0"/>
                <a:cs typeface="Helvetica Neue" panose="02000503000000020004" pitchFamily="2" charset="0"/>
              </a:rPr>
              <a:t> measurement (above Nominal)</a:t>
            </a:r>
          </a:p>
          <a:p>
            <a:pPr marL="0" indent="0">
              <a:buNone/>
            </a:pPr>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ext Placeholder 4">
            <a:extLst>
              <a:ext uri="{FF2B5EF4-FFF2-40B4-BE49-F238E27FC236}">
                <a16:creationId xmlns:a16="http://schemas.microsoft.com/office/drawing/2014/main" id="{A0413AFB-A62C-B418-7C6C-6B1759FE5BC3}"/>
              </a:ext>
            </a:extLst>
          </p:cNvPr>
          <p:cNvSpPr txBox="1">
            <a:spLocks/>
          </p:cNvSpPr>
          <p:nvPr/>
        </p:nvSpPr>
        <p:spPr>
          <a:xfrm>
            <a:off x="5578641" y="1123251"/>
            <a:ext cx="4378590" cy="63976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b="1" dirty="0">
                <a:latin typeface="Helvetica Neue" panose="02000503000000020004" pitchFamily="2" charset="0"/>
                <a:ea typeface="Helvetica Neue" panose="02000503000000020004" pitchFamily="2" charset="0"/>
                <a:cs typeface="Helvetica Neue" panose="02000503000000020004" pitchFamily="2" charset="0"/>
              </a:rPr>
              <a:t>Examples</a:t>
            </a:r>
          </a:p>
        </p:txBody>
      </p:sp>
      <p:sp>
        <p:nvSpPr>
          <p:cNvPr id="6" name="Content Placeholder 5">
            <a:extLst>
              <a:ext uri="{FF2B5EF4-FFF2-40B4-BE49-F238E27FC236}">
                <a16:creationId xmlns:a16="http://schemas.microsoft.com/office/drawing/2014/main" id="{3DF7629E-EFC3-018A-E3D4-6E435497C6FB}"/>
              </a:ext>
            </a:extLst>
          </p:cNvPr>
          <p:cNvSpPr txBox="1">
            <a:spLocks/>
          </p:cNvSpPr>
          <p:nvPr/>
        </p:nvSpPr>
        <p:spPr>
          <a:xfrm>
            <a:off x="5611023" y="1690767"/>
            <a:ext cx="4346208" cy="459890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1800" dirty="0">
                <a:latin typeface="Helvetica Neue" panose="02000503000000020004" pitchFamily="2" charset="0"/>
                <a:ea typeface="Helvetica Neue" panose="02000503000000020004" pitchFamily="2" charset="0"/>
                <a:cs typeface="Helvetica Neue" panose="02000503000000020004" pitchFamily="2" charset="0"/>
              </a:rPr>
              <a:t>Example: Temperature in degree Celsius</a:t>
            </a:r>
          </a:p>
          <a:p>
            <a:pPr marL="0" indent="0">
              <a:buNone/>
            </a:pPr>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US" sz="16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The difference between 78 degrees and 79 degrees (i.e., is 1 degree) is the SAME as the difference between 45 and 46 degrees (i.e., is 1 degree again).</a:t>
            </a:r>
          </a:p>
          <a:p>
            <a:pPr lvl="1"/>
            <a:endParaRPr lang="en-US" sz="14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pPr lvl="1"/>
            <a:endParaRPr lang="en-US" sz="14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r>
              <a:rPr lang="en-US" sz="18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Measure of zero degrees </a:t>
            </a:r>
            <a:r>
              <a:rPr lang="en-GB" sz="1800" dirty="0">
                <a:latin typeface="Helvetica Neue" panose="02000503000000020004" pitchFamily="2" charset="0"/>
                <a:ea typeface="Helvetica Neue" panose="02000503000000020004" pitchFamily="2" charset="0"/>
                <a:cs typeface="Helvetica Neue" panose="02000503000000020004" pitchFamily="2" charset="0"/>
              </a:rPr>
              <a:t>Celsius </a:t>
            </a:r>
            <a:r>
              <a:rPr lang="en-US" sz="18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indicates that it does mean that there is no temperature – it only means that its temperature at zero is at freezing point</a:t>
            </a:r>
          </a:p>
          <a:p>
            <a:endParaRPr lang="en-US" sz="18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US" sz="16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In addition, it does not represent the absolute lowest value, since there are negative values for temperature</a:t>
            </a:r>
          </a:p>
          <a:p>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Rectangle 9">
            <a:extLst>
              <a:ext uri="{FF2B5EF4-FFF2-40B4-BE49-F238E27FC236}">
                <a16:creationId xmlns:a16="http://schemas.microsoft.com/office/drawing/2014/main" id="{5CB22326-25F9-3719-D513-16CA3B723F55}"/>
              </a:ext>
            </a:extLst>
          </p:cNvPr>
          <p:cNvSpPr/>
          <p:nvPr/>
        </p:nvSpPr>
        <p:spPr>
          <a:xfrm>
            <a:off x="360947" y="938462"/>
            <a:ext cx="4860758" cy="57507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9662E46-6B03-F35B-F0FB-0CBC1C30C251}"/>
              </a:ext>
            </a:extLst>
          </p:cNvPr>
          <p:cNvSpPr/>
          <p:nvPr/>
        </p:nvSpPr>
        <p:spPr>
          <a:xfrm>
            <a:off x="5505107" y="936832"/>
            <a:ext cx="5929522" cy="57507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lide Number Placeholder 3">
            <a:extLst>
              <a:ext uri="{FF2B5EF4-FFF2-40B4-BE49-F238E27FC236}">
                <a16:creationId xmlns:a16="http://schemas.microsoft.com/office/drawing/2014/main" id="{277B18F0-782D-ACA3-0491-E1885370C9AA}"/>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36</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9733099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57217-0B2A-64C0-34AD-2B471BDAC887}"/>
              </a:ext>
            </a:extLst>
          </p:cNvPr>
          <p:cNvSpPr txBox="1">
            <a:spLocks/>
          </p:cNvSpPr>
          <p:nvPr/>
        </p:nvSpPr>
        <p:spPr>
          <a:xfrm>
            <a:off x="360947" y="168803"/>
            <a:ext cx="11073682"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latin typeface="Helvetica Neue" panose="02000503000000020004" pitchFamily="2" charset="0"/>
                <a:ea typeface="Helvetica Neue" panose="02000503000000020004" pitchFamily="2" charset="0"/>
                <a:cs typeface="Helvetica Neue" panose="02000503000000020004" pitchFamily="2" charset="0"/>
              </a:rPr>
              <a:t>Data types [4]: Ratio</a:t>
            </a:r>
          </a:p>
        </p:txBody>
      </p:sp>
      <p:sp>
        <p:nvSpPr>
          <p:cNvPr id="3" name="Text Placeholder 2">
            <a:extLst>
              <a:ext uri="{FF2B5EF4-FFF2-40B4-BE49-F238E27FC236}">
                <a16:creationId xmlns:a16="http://schemas.microsoft.com/office/drawing/2014/main" id="{3EFD2DDD-D9EB-5D9B-7048-988596EECB8F}"/>
              </a:ext>
            </a:extLst>
          </p:cNvPr>
          <p:cNvSpPr txBox="1">
            <a:spLocks/>
          </p:cNvSpPr>
          <p:nvPr/>
        </p:nvSpPr>
        <p:spPr>
          <a:xfrm>
            <a:off x="471236" y="1123251"/>
            <a:ext cx="4376870" cy="63976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b="1" dirty="0">
                <a:latin typeface="Helvetica Neue" panose="02000503000000020004" pitchFamily="2" charset="0"/>
                <a:ea typeface="Helvetica Neue" panose="02000503000000020004" pitchFamily="2" charset="0"/>
                <a:cs typeface="Helvetica Neue" panose="02000503000000020004" pitchFamily="2" charset="0"/>
              </a:rPr>
              <a:t>Notes</a:t>
            </a:r>
          </a:p>
        </p:txBody>
      </p:sp>
      <p:sp>
        <p:nvSpPr>
          <p:cNvPr id="4" name="Content Placeholder 3">
            <a:extLst>
              <a:ext uri="{FF2B5EF4-FFF2-40B4-BE49-F238E27FC236}">
                <a16:creationId xmlns:a16="http://schemas.microsoft.com/office/drawing/2014/main" id="{9B729E4F-E394-3745-B851-711C38D6857B}"/>
              </a:ext>
            </a:extLst>
          </p:cNvPr>
          <p:cNvSpPr txBox="1">
            <a:spLocks/>
          </p:cNvSpPr>
          <p:nvPr/>
        </p:nvSpPr>
        <p:spPr>
          <a:xfrm>
            <a:off x="471236" y="1681579"/>
            <a:ext cx="4894847" cy="441843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Continuous measure</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Most precise</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Exact value</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Unlike interval measure, a zero value that there’s “nothing” there (not arbitrary)</a:t>
            </a:r>
          </a:p>
          <a:p>
            <a:pPr marL="0" indent="0">
              <a:buNone/>
            </a:pPr>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ext Placeholder 4">
            <a:extLst>
              <a:ext uri="{FF2B5EF4-FFF2-40B4-BE49-F238E27FC236}">
                <a16:creationId xmlns:a16="http://schemas.microsoft.com/office/drawing/2014/main" id="{A0413AFB-A62C-B418-7C6C-6B1759FE5BC3}"/>
              </a:ext>
            </a:extLst>
          </p:cNvPr>
          <p:cNvSpPr txBox="1">
            <a:spLocks/>
          </p:cNvSpPr>
          <p:nvPr/>
        </p:nvSpPr>
        <p:spPr>
          <a:xfrm>
            <a:off x="5578641" y="1123251"/>
            <a:ext cx="4378590" cy="63976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b="1" dirty="0">
                <a:latin typeface="Helvetica Neue" panose="02000503000000020004" pitchFamily="2" charset="0"/>
                <a:ea typeface="Helvetica Neue" panose="02000503000000020004" pitchFamily="2" charset="0"/>
                <a:cs typeface="Helvetica Neue" panose="02000503000000020004" pitchFamily="2" charset="0"/>
              </a:rPr>
              <a:t>Examples</a:t>
            </a:r>
          </a:p>
        </p:txBody>
      </p:sp>
      <p:sp>
        <p:nvSpPr>
          <p:cNvPr id="6" name="Content Placeholder 5">
            <a:extLst>
              <a:ext uri="{FF2B5EF4-FFF2-40B4-BE49-F238E27FC236}">
                <a16:creationId xmlns:a16="http://schemas.microsoft.com/office/drawing/2014/main" id="{3DF7629E-EFC3-018A-E3D4-6E435497C6FB}"/>
              </a:ext>
            </a:extLst>
          </p:cNvPr>
          <p:cNvSpPr txBox="1">
            <a:spLocks/>
          </p:cNvSpPr>
          <p:nvPr/>
        </p:nvSpPr>
        <p:spPr>
          <a:xfrm>
            <a:off x="5526023" y="1681578"/>
            <a:ext cx="5747565" cy="459890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Weight</a:t>
            </a:r>
          </a:p>
          <a:p>
            <a:endPar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Height</a:t>
            </a:r>
          </a:p>
          <a:p>
            <a:endPar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Income</a:t>
            </a:r>
          </a:p>
          <a:p>
            <a:endPar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House price</a:t>
            </a:r>
          </a:p>
          <a:p>
            <a:endPar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Crime rate</a:t>
            </a:r>
          </a:p>
          <a:p>
            <a:endPar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Age</a:t>
            </a:r>
            <a:endParaRPr lang="en-US"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Rectangle 9">
            <a:extLst>
              <a:ext uri="{FF2B5EF4-FFF2-40B4-BE49-F238E27FC236}">
                <a16:creationId xmlns:a16="http://schemas.microsoft.com/office/drawing/2014/main" id="{5CB22326-25F9-3719-D513-16CA3B723F55}"/>
              </a:ext>
            </a:extLst>
          </p:cNvPr>
          <p:cNvSpPr/>
          <p:nvPr/>
        </p:nvSpPr>
        <p:spPr>
          <a:xfrm>
            <a:off x="360947" y="938462"/>
            <a:ext cx="4860758" cy="57507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9662E46-6B03-F35B-F0FB-0CBC1C30C251}"/>
              </a:ext>
            </a:extLst>
          </p:cNvPr>
          <p:cNvSpPr/>
          <p:nvPr/>
        </p:nvSpPr>
        <p:spPr>
          <a:xfrm>
            <a:off x="5505107" y="936832"/>
            <a:ext cx="5929522" cy="57507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lide Number Placeholder 3">
            <a:extLst>
              <a:ext uri="{FF2B5EF4-FFF2-40B4-BE49-F238E27FC236}">
                <a16:creationId xmlns:a16="http://schemas.microsoft.com/office/drawing/2014/main" id="{9A6C8D6C-A366-737F-3DE5-65CC06049363}"/>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37</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41076756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92271F-DBF9-5F61-D955-E888CF16AB78}"/>
              </a:ext>
            </a:extLst>
          </p:cNvPr>
          <p:cNvPicPr>
            <a:picLocks noChangeAspect="1"/>
          </p:cNvPicPr>
          <p:nvPr/>
        </p:nvPicPr>
        <p:blipFill>
          <a:blip r:embed="rId3"/>
          <a:stretch>
            <a:fillRect/>
          </a:stretch>
        </p:blipFill>
        <p:spPr>
          <a:xfrm>
            <a:off x="0" y="0"/>
            <a:ext cx="12192000" cy="970069"/>
          </a:xfrm>
          <a:prstGeom prst="rect">
            <a:avLst/>
          </a:prstGeom>
        </p:spPr>
      </p:pic>
      <p:sp>
        <p:nvSpPr>
          <p:cNvPr id="7" name="Content Placeholder 2">
            <a:extLst>
              <a:ext uri="{FF2B5EF4-FFF2-40B4-BE49-F238E27FC236}">
                <a16:creationId xmlns:a16="http://schemas.microsoft.com/office/drawing/2014/main" id="{77F1CAF1-8514-F275-B7C2-5C741BE88A10}"/>
              </a:ext>
            </a:extLst>
          </p:cNvPr>
          <p:cNvSpPr txBox="1">
            <a:spLocks/>
          </p:cNvSpPr>
          <p:nvPr/>
        </p:nvSpPr>
        <p:spPr>
          <a:xfrm>
            <a:off x="247750" y="1970034"/>
            <a:ext cx="11622117" cy="468106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Dependent Variables</a:t>
            </a:r>
          </a:p>
          <a:p>
            <a:endParaRPr lang="en-GB" sz="2400" b="1"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GB" sz="2400" dirty="0">
                <a:latin typeface="Helvetica Neue" panose="02000503000000020004" pitchFamily="2" charset="0"/>
                <a:ea typeface="Helvetica Neue" panose="02000503000000020004" pitchFamily="2" charset="0"/>
                <a:cs typeface="Helvetica Neue" panose="02000503000000020004" pitchFamily="2" charset="0"/>
              </a:rPr>
              <a:t>The variable to be explained, described or understood</a:t>
            </a:r>
            <a:r>
              <a:rPr lang="en-GB" dirty="0">
                <a:latin typeface="Helvetica Neue" panose="02000503000000020004" pitchFamily="2" charset="0"/>
                <a:ea typeface="Helvetica Neue" panose="02000503000000020004" pitchFamily="2" charset="0"/>
                <a:cs typeface="Helvetica Neue" panose="02000503000000020004" pitchFamily="2" charset="0"/>
              </a:rPr>
              <a:t>.</a:t>
            </a:r>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a:p>
            <a:pPr lvl="2">
              <a:buFont typeface="Wingdings" pitchFamily="2" charset="2"/>
              <a:buChar char="v"/>
            </a:pPr>
            <a:r>
              <a:rPr lang="en-GB" sz="2400" dirty="0">
                <a:latin typeface="Helvetica Neue" panose="02000503000000020004" pitchFamily="2" charset="0"/>
                <a:ea typeface="Helvetica Neue" panose="02000503000000020004" pitchFamily="2" charset="0"/>
                <a:cs typeface="Helvetica Neue" panose="02000503000000020004" pitchFamily="2" charset="0"/>
              </a:rPr>
              <a:t>Sometimes called the “</a:t>
            </a:r>
            <a:r>
              <a:rPr lang="en-GB" sz="2400" b="1" dirty="0">
                <a:latin typeface="Helvetica Neue" panose="02000503000000020004" pitchFamily="2" charset="0"/>
                <a:ea typeface="Helvetica Neue" panose="02000503000000020004" pitchFamily="2" charset="0"/>
                <a:cs typeface="Helvetica Neue" panose="02000503000000020004" pitchFamily="2" charset="0"/>
              </a:rPr>
              <a:t>outcome</a:t>
            </a:r>
            <a:r>
              <a:rPr lang="en-GB" sz="2400" dirty="0">
                <a:latin typeface="Helvetica Neue" panose="02000503000000020004" pitchFamily="2" charset="0"/>
                <a:ea typeface="Helvetica Neue" panose="02000503000000020004" pitchFamily="2" charset="0"/>
                <a:cs typeface="Helvetica Neue" panose="02000503000000020004" pitchFamily="2" charset="0"/>
              </a:rPr>
              <a:t>”, “</a:t>
            </a:r>
            <a:r>
              <a:rPr lang="en-GB" sz="2400" b="1" dirty="0">
                <a:latin typeface="Helvetica Neue" panose="02000503000000020004" pitchFamily="2" charset="0"/>
                <a:ea typeface="Helvetica Neue" panose="02000503000000020004" pitchFamily="2" charset="0"/>
                <a:cs typeface="Helvetica Neue" panose="02000503000000020004" pitchFamily="2" charset="0"/>
              </a:rPr>
              <a:t>event</a:t>
            </a:r>
            <a:r>
              <a:rPr lang="en-GB" sz="2400" dirty="0">
                <a:latin typeface="Helvetica Neue" panose="02000503000000020004" pitchFamily="2" charset="0"/>
                <a:ea typeface="Helvetica Neue" panose="02000503000000020004" pitchFamily="2" charset="0"/>
                <a:cs typeface="Helvetica Neue" panose="02000503000000020004" pitchFamily="2" charset="0"/>
              </a:rPr>
              <a:t>”, or “</a:t>
            </a:r>
            <a:r>
              <a:rPr lang="en-GB" sz="2400" b="1" dirty="0">
                <a:latin typeface="Helvetica Neue" panose="02000503000000020004" pitchFamily="2" charset="0"/>
                <a:ea typeface="Helvetica Neue" panose="02000503000000020004" pitchFamily="2" charset="0"/>
                <a:cs typeface="Helvetica Neue" panose="02000503000000020004" pitchFamily="2" charset="0"/>
              </a:rPr>
              <a:t>criterion</a:t>
            </a:r>
            <a:r>
              <a:rPr lang="en-GB" sz="2400" dirty="0">
                <a:latin typeface="Helvetica Neue" panose="02000503000000020004" pitchFamily="2" charset="0"/>
                <a:ea typeface="Helvetica Neue" panose="02000503000000020004" pitchFamily="2" charset="0"/>
                <a:cs typeface="Helvetica Neue" panose="02000503000000020004" pitchFamily="2" charset="0"/>
              </a:rPr>
              <a:t>” variable</a:t>
            </a:r>
          </a:p>
          <a:p>
            <a:pPr lvl="2">
              <a:buFont typeface="Wingdings" pitchFamily="2" charset="2"/>
              <a:buChar char="v"/>
            </a:pPr>
            <a:r>
              <a:rPr lang="en-GB" sz="2400" dirty="0">
                <a:latin typeface="Helvetica Neue" panose="02000503000000020004" pitchFamily="2" charset="0"/>
                <a:ea typeface="Helvetica Neue" panose="02000503000000020004" pitchFamily="2" charset="0"/>
                <a:cs typeface="Helvetica Neue" panose="02000503000000020004" pitchFamily="2" charset="0"/>
              </a:rPr>
              <a:t>Mathematically, it’s most often denoted with the letter </a:t>
            </a:r>
            <a:r>
              <a:rPr lang="en-GB" sz="2400" b="1" i="1" dirty="0">
                <a:latin typeface="Helvetica Neue" panose="02000503000000020004" pitchFamily="2" charset="0"/>
                <a:ea typeface="Helvetica Neue" panose="02000503000000020004" pitchFamily="2" charset="0"/>
                <a:cs typeface="Helvetica Neue" panose="02000503000000020004" pitchFamily="2" charset="0"/>
              </a:rPr>
              <a:t>Y</a:t>
            </a:r>
          </a:p>
          <a:p>
            <a:pPr lvl="2">
              <a:buFont typeface="Wingdings" pitchFamily="2" charset="2"/>
              <a:buChar char="v"/>
            </a:pPr>
            <a:r>
              <a:rPr lang="en-GB" sz="2400" dirty="0">
                <a:latin typeface="Helvetica Neue" panose="02000503000000020004" pitchFamily="2" charset="0"/>
                <a:ea typeface="Helvetica Neue" panose="02000503000000020004" pitchFamily="2" charset="0"/>
                <a:cs typeface="Helvetica Neue" panose="02000503000000020004" pitchFamily="2" charset="0"/>
              </a:rPr>
              <a:t>The DV should be dependent upon something else (i.e., independent variables) and…</a:t>
            </a:r>
          </a:p>
          <a:p>
            <a:pPr lvl="2">
              <a:buFont typeface="Wingdings" pitchFamily="2" charset="2"/>
              <a:buChar char="v"/>
            </a:pPr>
            <a:r>
              <a:rPr lang="en-GB" sz="2400" dirty="0">
                <a:latin typeface="Helvetica Neue" panose="02000503000000020004" pitchFamily="2" charset="0"/>
                <a:ea typeface="Helvetica Neue" panose="02000503000000020004" pitchFamily="2" charset="0"/>
                <a:cs typeface="Helvetica Neue" panose="02000503000000020004" pitchFamily="2" charset="0"/>
              </a:rPr>
              <a:t>… it should </a:t>
            </a:r>
            <a:r>
              <a:rPr lang="en-GB" sz="2400" b="1" dirty="0">
                <a:latin typeface="Helvetica Neue" panose="02000503000000020004" pitchFamily="2" charset="0"/>
                <a:ea typeface="Helvetica Neue" panose="02000503000000020004" pitchFamily="2" charset="0"/>
                <a:cs typeface="Helvetica Neue" panose="02000503000000020004" pitchFamily="2" charset="0"/>
              </a:rPr>
              <a:t>NOT</a:t>
            </a:r>
            <a:r>
              <a:rPr lang="en-GB" sz="2400" dirty="0">
                <a:latin typeface="Helvetica Neue" panose="02000503000000020004" pitchFamily="2" charset="0"/>
                <a:ea typeface="Helvetica Neue" panose="02000503000000020004" pitchFamily="2" charset="0"/>
                <a:cs typeface="Helvetica Neue" panose="02000503000000020004" pitchFamily="2" charset="0"/>
              </a:rPr>
              <a:t> affect the independent variable (though this can happen and needs to be considered and accounted for)</a:t>
            </a:r>
          </a:p>
          <a:p>
            <a:pPr lvl="1">
              <a:buFont typeface="Wingdings" pitchFamily="2" charset="2"/>
              <a:buChar char="§"/>
            </a:pPr>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GB" sz="2400" dirty="0">
                <a:latin typeface="Helvetica Neue" panose="02000503000000020004" pitchFamily="2" charset="0"/>
                <a:ea typeface="Helvetica Neue" panose="02000503000000020004" pitchFamily="2" charset="0"/>
                <a:cs typeface="Helvetica Neue" panose="02000503000000020004" pitchFamily="2" charset="0"/>
              </a:rPr>
              <a:t>Like most variables, DVs should vary, if you have a constant DV, you will not be able to explain the effect of other variables on it</a:t>
            </a:r>
          </a:p>
          <a:p>
            <a:pPr marL="0" inden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 </a:t>
            </a:r>
          </a:p>
          <a:p>
            <a:pPr marL="0" indent="0">
              <a:buFont typeface="Arial"/>
              <a:buNone/>
            </a:pPr>
            <a:endParaRPr lang="en-US" sz="2000" dirty="0">
              <a:ea typeface="ＭＳ Ｐゴシック" charset="0"/>
              <a:cs typeface="Calibri"/>
            </a:endParaRPr>
          </a:p>
          <a:p>
            <a:pPr marL="0" indent="0">
              <a:buFont typeface="Arial"/>
              <a:buNone/>
            </a:pPr>
            <a:endParaRPr lang="en-US" sz="2000" dirty="0">
              <a:ea typeface="ＭＳ Ｐゴシック" charset="0"/>
              <a:cs typeface="Calibri"/>
            </a:endParaRPr>
          </a:p>
        </p:txBody>
      </p:sp>
      <p:sp>
        <p:nvSpPr>
          <p:cNvPr id="8" name="Title 1">
            <a:extLst>
              <a:ext uri="{FF2B5EF4-FFF2-40B4-BE49-F238E27FC236}">
                <a16:creationId xmlns:a16="http://schemas.microsoft.com/office/drawing/2014/main" id="{D003DF72-8C8F-1210-FBA9-5126D3667D1B}"/>
              </a:ext>
            </a:extLst>
          </p:cNvPr>
          <p:cNvSpPr txBox="1">
            <a:spLocks/>
          </p:cNvSpPr>
          <p:nvPr/>
        </p:nvSpPr>
        <p:spPr>
          <a:xfrm>
            <a:off x="144767" y="1193039"/>
            <a:ext cx="11345391"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3</a:t>
            </a:r>
            <a:r>
              <a:rPr lang="en-US" sz="3200" b="1" baseline="30000" dirty="0">
                <a:latin typeface="Helvetica Neue" panose="02000503000000020004" pitchFamily="2" charset="0"/>
                <a:ea typeface="Helvetica Neue" panose="02000503000000020004" pitchFamily="2" charset="0"/>
                <a:cs typeface="Helvetica Neue" panose="02000503000000020004" pitchFamily="2" charset="0"/>
              </a:rPr>
              <a:t>rd</a:t>
            </a:r>
            <a:r>
              <a:rPr lang="en-US" sz="3200" b="1" dirty="0">
                <a:latin typeface="Helvetica Neue" panose="02000503000000020004" pitchFamily="2" charset="0"/>
                <a:ea typeface="Helvetica Neue" panose="02000503000000020004" pitchFamily="2" charset="0"/>
                <a:cs typeface="Helvetica Neue" panose="02000503000000020004" pitchFamily="2" charset="0"/>
              </a:rPr>
              <a:t> Statistical Terminology [1] – Dependent variable(s)</a:t>
            </a:r>
          </a:p>
        </p:txBody>
      </p:sp>
      <p:sp>
        <p:nvSpPr>
          <p:cNvPr id="3" name="Slide Number Placeholder 3">
            <a:extLst>
              <a:ext uri="{FF2B5EF4-FFF2-40B4-BE49-F238E27FC236}">
                <a16:creationId xmlns:a16="http://schemas.microsoft.com/office/drawing/2014/main" id="{634337E5-7EE1-B502-D5A5-E6A5671072A6}"/>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38</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40763782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92271F-DBF9-5F61-D955-E888CF16AB78}"/>
              </a:ext>
            </a:extLst>
          </p:cNvPr>
          <p:cNvPicPr>
            <a:picLocks noChangeAspect="1"/>
          </p:cNvPicPr>
          <p:nvPr/>
        </p:nvPicPr>
        <p:blipFill>
          <a:blip r:embed="rId3"/>
          <a:stretch>
            <a:fillRect/>
          </a:stretch>
        </p:blipFill>
        <p:spPr>
          <a:xfrm>
            <a:off x="0" y="0"/>
            <a:ext cx="12192000" cy="970069"/>
          </a:xfrm>
          <a:prstGeom prst="rect">
            <a:avLst/>
          </a:prstGeom>
        </p:spPr>
      </p:pic>
      <p:sp>
        <p:nvSpPr>
          <p:cNvPr id="7" name="Content Placeholder 2">
            <a:extLst>
              <a:ext uri="{FF2B5EF4-FFF2-40B4-BE49-F238E27FC236}">
                <a16:creationId xmlns:a16="http://schemas.microsoft.com/office/drawing/2014/main" id="{77F1CAF1-8514-F275-B7C2-5C741BE88A10}"/>
              </a:ext>
            </a:extLst>
          </p:cNvPr>
          <p:cNvSpPr txBox="1">
            <a:spLocks/>
          </p:cNvSpPr>
          <p:nvPr/>
        </p:nvSpPr>
        <p:spPr>
          <a:xfrm>
            <a:off x="104267" y="1838899"/>
            <a:ext cx="11547734" cy="468106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Independent variables</a:t>
            </a:r>
          </a:p>
          <a:p>
            <a:endParaRPr lang="en-GB" sz="2400" b="1"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GB" sz="1800" dirty="0">
                <a:latin typeface="Helvetica Neue" panose="02000503000000020004" pitchFamily="2" charset="0"/>
                <a:ea typeface="Helvetica Neue" panose="02000503000000020004" pitchFamily="2" charset="0"/>
                <a:cs typeface="Helvetica Neue" panose="02000503000000020004" pitchFamily="2" charset="0"/>
              </a:rPr>
              <a:t>It should be independent from the effects of the dependent variable (though maybe not always other independent variables)</a:t>
            </a:r>
          </a:p>
          <a:p>
            <a:pPr lvl="1">
              <a:buFont typeface="Wingdings" pitchFamily="2" charset="2"/>
              <a:buChar char="§"/>
            </a:pPr>
            <a:r>
              <a:rPr lang="en-GB" sz="1800" dirty="0">
                <a:latin typeface="Helvetica Neue" panose="02000503000000020004" pitchFamily="2" charset="0"/>
                <a:ea typeface="Helvetica Neue" panose="02000503000000020004" pitchFamily="2" charset="0"/>
                <a:cs typeface="Helvetica Neue" panose="02000503000000020004" pitchFamily="2" charset="0"/>
              </a:rPr>
              <a:t>Presumed as the determinant or cause, or something that impacts the dependent variable</a:t>
            </a:r>
          </a:p>
          <a:p>
            <a:pPr lvl="1">
              <a:buFont typeface="Wingdings" pitchFamily="2" charset="2"/>
              <a:buChar char="§"/>
            </a:pPr>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pPr lvl="2">
              <a:buFont typeface="Wingdings" pitchFamily="2" charset="2"/>
              <a:buChar char="v"/>
            </a:pPr>
            <a:r>
              <a:rPr lang="en-GB" sz="1800" dirty="0">
                <a:latin typeface="Helvetica Neue" panose="02000503000000020004" pitchFamily="2" charset="0"/>
                <a:ea typeface="Helvetica Neue" panose="02000503000000020004" pitchFamily="2" charset="0"/>
                <a:cs typeface="Helvetica Neue" panose="02000503000000020004" pitchFamily="2" charset="0"/>
              </a:rPr>
              <a:t>It is interchangeable with the term “explanatory” or “predictor” variables. In epidemiology we often say, “risk factors”, in social sciences we say, “social-risk factors” etc.,</a:t>
            </a:r>
          </a:p>
          <a:p>
            <a:pPr lvl="2">
              <a:buFont typeface="Wingdings" pitchFamily="2" charset="2"/>
              <a:buChar char="v"/>
            </a:pPr>
            <a:r>
              <a:rPr lang="en-GB" sz="1800" dirty="0">
                <a:latin typeface="Helvetica Neue" panose="02000503000000020004" pitchFamily="2" charset="0"/>
                <a:ea typeface="Helvetica Neue" panose="02000503000000020004" pitchFamily="2" charset="0"/>
                <a:cs typeface="Helvetica Neue" panose="02000503000000020004" pitchFamily="2" charset="0"/>
              </a:rPr>
              <a:t>Always </a:t>
            </a:r>
            <a:r>
              <a:rPr lang="en-GB" sz="1800" b="1" dirty="0">
                <a:latin typeface="Helvetica Neue" panose="02000503000000020004" pitchFamily="2" charset="0"/>
                <a:ea typeface="Helvetica Neue" panose="02000503000000020004" pitchFamily="2" charset="0"/>
                <a:cs typeface="Helvetica Neue" panose="02000503000000020004" pitchFamily="2" charset="0"/>
              </a:rPr>
              <a:t>antecedent</a:t>
            </a:r>
            <a:r>
              <a:rPr lang="en-GB" sz="1800" dirty="0">
                <a:latin typeface="Helvetica Neue" panose="02000503000000020004" pitchFamily="2" charset="0"/>
                <a:ea typeface="Helvetica Neue" panose="02000503000000020004" pitchFamily="2" charset="0"/>
                <a:cs typeface="Helvetica Neue" panose="02000503000000020004" pitchFamily="2" charset="0"/>
              </a:rPr>
              <a:t> to the dependent variable being explained</a:t>
            </a:r>
          </a:p>
          <a:p>
            <a:pPr lvl="2">
              <a:buFont typeface="Wingdings" pitchFamily="2" charset="2"/>
              <a:buChar char="v"/>
            </a:pPr>
            <a:r>
              <a:rPr lang="en-GB" sz="1800" dirty="0">
                <a:latin typeface="Helvetica Neue" panose="02000503000000020004" pitchFamily="2" charset="0"/>
                <a:ea typeface="Helvetica Neue" panose="02000503000000020004" pitchFamily="2" charset="0"/>
                <a:cs typeface="Helvetica Neue" panose="02000503000000020004" pitchFamily="2" charset="0"/>
              </a:rPr>
              <a:t>Mathematically, it is often denoted as the letter </a:t>
            </a:r>
            <a:r>
              <a:rPr lang="en-GB" sz="1800" b="1" i="1" dirty="0">
                <a:latin typeface="Helvetica Neue" panose="02000503000000020004" pitchFamily="2" charset="0"/>
                <a:ea typeface="Helvetica Neue" panose="02000503000000020004" pitchFamily="2" charset="0"/>
                <a:cs typeface="Helvetica Neue" panose="02000503000000020004" pitchFamily="2" charset="0"/>
              </a:rPr>
              <a:t>X</a:t>
            </a:r>
          </a:p>
          <a:p>
            <a:pPr lvl="2">
              <a:buFont typeface="Wingdings" pitchFamily="2" charset="2"/>
              <a:buChar char="v"/>
            </a:pPr>
            <a:endParaRPr lang="en-GB" sz="1800" b="1" i="1" dirty="0">
              <a:latin typeface="Helvetica Neue" panose="02000503000000020004" pitchFamily="2" charset="0"/>
              <a:ea typeface="Helvetica Neue" panose="02000503000000020004" pitchFamily="2" charset="0"/>
              <a:cs typeface="Helvetica Neue" panose="02000503000000020004" pitchFamily="2" charset="0"/>
            </a:endParaRPr>
          </a:p>
          <a:p>
            <a:pPr lvl="1"/>
            <a:r>
              <a:rPr lang="en-GB" sz="1800" dirty="0">
                <a:latin typeface="Helvetica Neue" panose="02000503000000020004" pitchFamily="2" charset="0"/>
                <a:ea typeface="Helvetica Neue" panose="02000503000000020004" pitchFamily="2" charset="0"/>
                <a:cs typeface="Helvetica Neue" panose="02000503000000020004" pitchFamily="2" charset="0"/>
              </a:rPr>
              <a:t>Again, since it is a variable, the values measured should vary. For instance, think of age, income, employment rates, gender, level of democracy as socio-demographics risk factors for Gross Domestic Product. </a:t>
            </a: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a:buNone/>
            </a:pPr>
            <a:endParaRPr lang="en-US" sz="2000" dirty="0">
              <a:ea typeface="ＭＳ Ｐゴシック" charset="0"/>
              <a:cs typeface="Calibri"/>
            </a:endParaRPr>
          </a:p>
          <a:p>
            <a:pPr marL="0" indent="0">
              <a:buFont typeface="Arial"/>
              <a:buNone/>
            </a:pPr>
            <a:endParaRPr lang="en-US" sz="2000" dirty="0">
              <a:ea typeface="ＭＳ Ｐゴシック" charset="0"/>
              <a:cs typeface="Calibri"/>
            </a:endParaRPr>
          </a:p>
        </p:txBody>
      </p:sp>
      <p:sp>
        <p:nvSpPr>
          <p:cNvPr id="8" name="Title 1">
            <a:extLst>
              <a:ext uri="{FF2B5EF4-FFF2-40B4-BE49-F238E27FC236}">
                <a16:creationId xmlns:a16="http://schemas.microsoft.com/office/drawing/2014/main" id="{D003DF72-8C8F-1210-FBA9-5126D3667D1B}"/>
              </a:ext>
            </a:extLst>
          </p:cNvPr>
          <p:cNvSpPr txBox="1">
            <a:spLocks/>
          </p:cNvSpPr>
          <p:nvPr/>
        </p:nvSpPr>
        <p:spPr>
          <a:xfrm>
            <a:off x="144767" y="1193039"/>
            <a:ext cx="11345391"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3</a:t>
            </a:r>
            <a:r>
              <a:rPr lang="en-US" sz="3200" b="1" baseline="30000" dirty="0">
                <a:latin typeface="Helvetica Neue" panose="02000503000000020004" pitchFamily="2" charset="0"/>
                <a:ea typeface="Helvetica Neue" panose="02000503000000020004" pitchFamily="2" charset="0"/>
                <a:cs typeface="Helvetica Neue" panose="02000503000000020004" pitchFamily="2" charset="0"/>
              </a:rPr>
              <a:t>rd</a:t>
            </a:r>
            <a:r>
              <a:rPr lang="en-US" sz="3200" b="1" dirty="0">
                <a:latin typeface="Helvetica Neue" panose="02000503000000020004" pitchFamily="2" charset="0"/>
                <a:ea typeface="Helvetica Neue" panose="02000503000000020004" pitchFamily="2" charset="0"/>
                <a:cs typeface="Helvetica Neue" panose="02000503000000020004" pitchFamily="2" charset="0"/>
              </a:rPr>
              <a:t> Statistical Terminology [2] – Independent variable(s)</a:t>
            </a:r>
          </a:p>
        </p:txBody>
      </p:sp>
      <p:sp>
        <p:nvSpPr>
          <p:cNvPr id="3" name="TextBox 2">
            <a:extLst>
              <a:ext uri="{FF2B5EF4-FFF2-40B4-BE49-F238E27FC236}">
                <a16:creationId xmlns:a16="http://schemas.microsoft.com/office/drawing/2014/main" id="{E811C2A7-493F-A0BF-904A-2766B44EBC85}"/>
              </a:ext>
            </a:extLst>
          </p:cNvPr>
          <p:cNvSpPr txBox="1"/>
          <p:nvPr/>
        </p:nvSpPr>
        <p:spPr>
          <a:xfrm>
            <a:off x="2999996" y="6188766"/>
            <a:ext cx="8434137" cy="646331"/>
          </a:xfrm>
          <a:prstGeom prst="rect">
            <a:avLst/>
          </a:prstGeom>
          <a:solidFill>
            <a:schemeClr val="accent1"/>
          </a:solid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Here, we are saying GDP is the dependent variable (or outcome of interest). We are asking ourselves how do these independent variables impact GDP?</a:t>
            </a:r>
          </a:p>
        </p:txBody>
      </p:sp>
      <p:sp>
        <p:nvSpPr>
          <p:cNvPr id="4" name="Slide Number Placeholder 3">
            <a:extLst>
              <a:ext uri="{FF2B5EF4-FFF2-40B4-BE49-F238E27FC236}">
                <a16:creationId xmlns:a16="http://schemas.microsoft.com/office/drawing/2014/main" id="{9584CE3F-93D0-113E-D746-FE7A575B91E0}"/>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39</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616751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3708C5-3D9F-1276-84EE-36B1A639A8CC}"/>
              </a:ext>
            </a:extLst>
          </p:cNvPr>
          <p:cNvPicPr>
            <a:picLocks noChangeAspect="1"/>
          </p:cNvPicPr>
          <p:nvPr/>
        </p:nvPicPr>
        <p:blipFill>
          <a:blip r:embed="rId2"/>
          <a:stretch>
            <a:fillRect/>
          </a:stretch>
        </p:blipFill>
        <p:spPr>
          <a:xfrm>
            <a:off x="0" y="0"/>
            <a:ext cx="12192000" cy="970069"/>
          </a:xfrm>
          <a:prstGeom prst="rect">
            <a:avLst/>
          </a:prstGeom>
        </p:spPr>
      </p:pic>
      <p:sp>
        <p:nvSpPr>
          <p:cNvPr id="3" name="Slide Number Placeholder 3">
            <a:extLst>
              <a:ext uri="{FF2B5EF4-FFF2-40B4-BE49-F238E27FC236}">
                <a16:creationId xmlns:a16="http://schemas.microsoft.com/office/drawing/2014/main" id="{57FD9342-4F20-161B-EF23-754368EEEF70}"/>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4" name="Title 6">
            <a:extLst>
              <a:ext uri="{FF2B5EF4-FFF2-40B4-BE49-F238E27FC236}">
                <a16:creationId xmlns:a16="http://schemas.microsoft.com/office/drawing/2014/main" id="{154AEAEE-D752-9DA4-1515-8B64CBE8B76F}"/>
              </a:ext>
            </a:extLst>
          </p:cNvPr>
          <p:cNvSpPr txBox="1">
            <a:spLocks/>
          </p:cNvSpPr>
          <p:nvPr/>
        </p:nvSpPr>
        <p:spPr>
          <a:xfrm>
            <a:off x="201877" y="1103993"/>
            <a:ext cx="6492837" cy="5288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Objectives of POLS0008 Course</a:t>
            </a:r>
          </a:p>
        </p:txBody>
      </p:sp>
      <p:sp>
        <p:nvSpPr>
          <p:cNvPr id="5" name="Content Placeholder 7">
            <a:extLst>
              <a:ext uri="{FF2B5EF4-FFF2-40B4-BE49-F238E27FC236}">
                <a16:creationId xmlns:a16="http://schemas.microsoft.com/office/drawing/2014/main" id="{C9331AEA-4943-0CCB-A703-2297673740A6}"/>
              </a:ext>
            </a:extLst>
          </p:cNvPr>
          <p:cNvSpPr txBox="1">
            <a:spLocks/>
          </p:cNvSpPr>
          <p:nvPr/>
        </p:nvSpPr>
        <p:spPr>
          <a:xfrm>
            <a:off x="325059" y="1895824"/>
            <a:ext cx="10680397" cy="4422427"/>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To develop your understanding</a:t>
            </a:r>
          </a:p>
          <a:p>
            <a:r>
              <a:rPr lang="en-US" sz="2000" dirty="0">
                <a:latin typeface="Helvetica Neue" panose="02000503000000020004" pitchFamily="2" charset="0"/>
                <a:ea typeface="Helvetica Neue" panose="02000503000000020004" pitchFamily="2" charset="0"/>
                <a:cs typeface="Helvetica Neue" panose="02000503000000020004" pitchFamily="2" charset="0"/>
              </a:rPr>
              <a:t>To introduce foundational concepts and key tenets of quantitative methods</a:t>
            </a:r>
          </a:p>
          <a:p>
            <a:r>
              <a:rPr lang="en-US" sz="2000" dirty="0">
                <a:latin typeface="Helvetica Neue" panose="02000503000000020004" pitchFamily="2" charset="0"/>
                <a:ea typeface="Helvetica Neue" panose="02000503000000020004" pitchFamily="2" charset="0"/>
                <a:cs typeface="Helvetica Neue" panose="02000503000000020004" pitchFamily="2" charset="0"/>
              </a:rPr>
              <a:t>Statistical methodology (i.e., exploratory and inferential) </a:t>
            </a:r>
          </a:p>
          <a:p>
            <a:r>
              <a:rPr lang="en-US" sz="2000" dirty="0">
                <a:latin typeface="Helvetica Neue" panose="02000503000000020004" pitchFamily="2" charset="0"/>
                <a:ea typeface="Helvetica Neue" panose="02000503000000020004" pitchFamily="2" charset="0"/>
                <a:cs typeface="Helvetica Neue" panose="02000503000000020004" pitchFamily="2" charset="0"/>
              </a:rPr>
              <a:t>To get you thinking critically about quantitative research findings</a:t>
            </a:r>
          </a:p>
          <a:p>
            <a:pPr marL="0" indent="0">
              <a:buFont typeface="Arial"/>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To provide you with practical experience with Statistics</a:t>
            </a:r>
          </a:p>
          <a:p>
            <a:r>
              <a:rPr lang="en-US" sz="2000" dirty="0">
                <a:latin typeface="Helvetica Neue" panose="02000503000000020004" pitchFamily="2" charset="0"/>
                <a:ea typeface="Helvetica Neue" panose="02000503000000020004" pitchFamily="2" charset="0"/>
                <a:cs typeface="Helvetica Neue" panose="02000503000000020004" pitchFamily="2" charset="0"/>
              </a:rPr>
              <a:t>To provide practical experience in working with secondary data and quantitative methods</a:t>
            </a:r>
          </a:p>
          <a:p>
            <a:r>
              <a:rPr lang="en-US" sz="2000" dirty="0">
                <a:latin typeface="Helvetica Neue" panose="02000503000000020004" pitchFamily="2" charset="0"/>
                <a:ea typeface="Helvetica Neue" panose="02000503000000020004" pitchFamily="2" charset="0"/>
                <a:cs typeface="Helvetica Neue" panose="02000503000000020004" pitchFamily="2" charset="0"/>
              </a:rPr>
              <a:t>Confidence building – tackling ‘statistics anxiety’</a:t>
            </a:r>
          </a:p>
          <a:p>
            <a:r>
              <a:rPr lang="en-US" sz="2000" dirty="0">
                <a:latin typeface="Helvetica Neue" panose="02000503000000020004" pitchFamily="2" charset="0"/>
                <a:ea typeface="Helvetica Neue" panose="02000503000000020004" pitchFamily="2" charset="0"/>
                <a:cs typeface="Helvetica Neue" panose="02000503000000020004" pitchFamily="2" charset="0"/>
              </a:rPr>
              <a:t>Become an R/RStudio programmer</a:t>
            </a:r>
          </a:p>
          <a:p>
            <a:pPr marL="0" indent="0">
              <a:buFont typeface="Arial"/>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Develop transferable skills</a:t>
            </a:r>
          </a:p>
          <a:p>
            <a:r>
              <a:rPr lang="en-US" sz="2000" dirty="0">
                <a:latin typeface="Helvetica Neue" panose="02000503000000020004" pitchFamily="2" charset="0"/>
                <a:ea typeface="Helvetica Neue" panose="02000503000000020004" pitchFamily="2" charset="0"/>
                <a:cs typeface="Helvetica Neue" panose="02000503000000020004" pitchFamily="2" charset="0"/>
              </a:rPr>
              <a:t>Coding, presenting research finding and writing</a:t>
            </a:r>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2099413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What is Descriptive Statistics?</a:t>
            </a:r>
          </a:p>
        </p:txBody>
      </p:sp>
      <p:sp>
        <p:nvSpPr>
          <p:cNvPr id="3" name="Slide Number Placeholder 3">
            <a:extLst>
              <a:ext uri="{FF2B5EF4-FFF2-40B4-BE49-F238E27FC236}">
                <a16:creationId xmlns:a16="http://schemas.microsoft.com/office/drawing/2014/main" id="{4A80B5FA-F410-034A-3BE7-C68B8F5B073F}"/>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40</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5851499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63EE5-0A0D-591F-175D-8B126B0B3C91}"/>
              </a:ext>
            </a:extLst>
          </p:cNvPr>
          <p:cNvSpPr txBox="1">
            <a:spLocks/>
          </p:cNvSpPr>
          <p:nvPr/>
        </p:nvSpPr>
        <p:spPr>
          <a:xfrm>
            <a:off x="144767" y="1193039"/>
            <a:ext cx="11345391"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What are Descriptive Statistics? </a:t>
            </a:r>
          </a:p>
        </p:txBody>
      </p:sp>
      <p:sp>
        <p:nvSpPr>
          <p:cNvPr id="3" name="Content Placeholder 2">
            <a:extLst>
              <a:ext uri="{FF2B5EF4-FFF2-40B4-BE49-F238E27FC236}">
                <a16:creationId xmlns:a16="http://schemas.microsoft.com/office/drawing/2014/main" id="{5AC2DD7C-8E32-71EE-618E-EDE7808D9BF2}"/>
              </a:ext>
            </a:extLst>
          </p:cNvPr>
          <p:cNvSpPr txBox="1">
            <a:spLocks/>
          </p:cNvSpPr>
          <p:nvPr/>
        </p:nvSpPr>
        <p:spPr>
          <a:xfrm>
            <a:off x="144766" y="1718557"/>
            <a:ext cx="11345391" cy="450176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Univariable analysis</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Analysis of only one variable on some characteristic</a:t>
            </a:r>
          </a:p>
          <a:p>
            <a:pPr lvl="2">
              <a:buFont typeface="Wingdings" pitchFamily="2" charset="2"/>
              <a:buChar char="v"/>
            </a:pPr>
            <a:r>
              <a:rPr lang="en-US" dirty="0">
                <a:latin typeface="Helvetica Neue" panose="02000503000000020004" pitchFamily="2" charset="0"/>
                <a:ea typeface="Helvetica Neue" panose="02000503000000020004" pitchFamily="2" charset="0"/>
                <a:cs typeface="Helvetica Neue" panose="02000503000000020004" pitchFamily="2" charset="0"/>
              </a:rPr>
              <a:t>Frequency Distributions – essentially a count or distribution of values on some single variable</a:t>
            </a:r>
          </a:p>
          <a:p>
            <a:pPr lvl="2">
              <a:buFont typeface="Wingdings" pitchFamily="2" charset="2"/>
              <a:buChar char="v"/>
            </a:pPr>
            <a:r>
              <a:rPr lang="en-US" dirty="0">
                <a:latin typeface="Helvetica Neue" panose="02000503000000020004" pitchFamily="2" charset="0"/>
                <a:ea typeface="Helvetica Neue" panose="02000503000000020004" pitchFamily="2" charset="0"/>
                <a:cs typeface="Helvetica Neue" panose="02000503000000020004" pitchFamily="2" charset="0"/>
              </a:rPr>
              <a:t>Other descriptive statistics – some summary measure that describes the data in a way not obvious by looking at the frequency distribution</a:t>
            </a:r>
          </a:p>
          <a:p>
            <a:pPr marL="957816" lvl="2" indent="0">
              <a:buFont typeface="Arial"/>
              <a:buNone/>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Bivariable analysis</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Analysis of two variables – can be simple scatter plots or cross-tabulations</a:t>
            </a:r>
          </a:p>
          <a:p>
            <a:pPr marL="478908" lvl="1" indent="0">
              <a:buFont typeface="Arial"/>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Multivariable analysis</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Analysis of three or more variables</a:t>
            </a:r>
          </a:p>
          <a:p>
            <a:pPr lvl="1"/>
            <a:endParaRPr lang="en-US" dirty="0">
              <a:ea typeface="ＭＳ Ｐゴシック" pitchFamily="34" charset="-128"/>
            </a:endParaRPr>
          </a:p>
          <a:p>
            <a:endParaRPr lang="en-US" dirty="0">
              <a:ea typeface="ＭＳ Ｐゴシック" pitchFamily="34" charset="-128"/>
            </a:endParaRPr>
          </a:p>
        </p:txBody>
      </p:sp>
      <p:pic>
        <p:nvPicPr>
          <p:cNvPr id="4" name="Picture 3">
            <a:extLst>
              <a:ext uri="{FF2B5EF4-FFF2-40B4-BE49-F238E27FC236}">
                <a16:creationId xmlns:a16="http://schemas.microsoft.com/office/drawing/2014/main" id="{22C631CB-26FE-FA85-41A9-C14D3F263286}"/>
              </a:ext>
            </a:extLst>
          </p:cNvPr>
          <p:cNvPicPr>
            <a:picLocks noChangeAspect="1"/>
          </p:cNvPicPr>
          <p:nvPr/>
        </p:nvPicPr>
        <p:blipFill>
          <a:blip r:embed="rId3"/>
          <a:stretch>
            <a:fillRect/>
          </a:stretch>
        </p:blipFill>
        <p:spPr>
          <a:xfrm>
            <a:off x="0" y="0"/>
            <a:ext cx="12192000" cy="970069"/>
          </a:xfrm>
          <a:prstGeom prst="rect">
            <a:avLst/>
          </a:prstGeom>
        </p:spPr>
      </p:pic>
      <p:sp>
        <p:nvSpPr>
          <p:cNvPr id="6" name="Slide Number Placeholder 3">
            <a:extLst>
              <a:ext uri="{FF2B5EF4-FFF2-40B4-BE49-F238E27FC236}">
                <a16:creationId xmlns:a16="http://schemas.microsoft.com/office/drawing/2014/main" id="{73FE4EC1-EDC6-F381-11EC-7839D7B9540F}"/>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41</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9119005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4A3357-BC2C-5E9E-DD9E-8FBA2F88B530}"/>
              </a:ext>
            </a:extLst>
          </p:cNvPr>
          <p:cNvPicPr>
            <a:picLocks noChangeAspect="1"/>
          </p:cNvPicPr>
          <p:nvPr/>
        </p:nvPicPr>
        <p:blipFill>
          <a:blip r:embed="rId2"/>
          <a:stretch>
            <a:fillRect/>
          </a:stretch>
        </p:blipFill>
        <p:spPr>
          <a:xfrm>
            <a:off x="1347675" y="572129"/>
            <a:ext cx="3336426" cy="2924357"/>
          </a:xfrm>
          <a:prstGeom prst="rect">
            <a:avLst/>
          </a:prstGeom>
        </p:spPr>
      </p:pic>
      <p:pic>
        <p:nvPicPr>
          <p:cNvPr id="3" name="Picture 2">
            <a:extLst>
              <a:ext uri="{FF2B5EF4-FFF2-40B4-BE49-F238E27FC236}">
                <a16:creationId xmlns:a16="http://schemas.microsoft.com/office/drawing/2014/main" id="{D242CC9D-D2A8-CA82-A0D5-1C949D985CA5}"/>
              </a:ext>
            </a:extLst>
          </p:cNvPr>
          <p:cNvPicPr>
            <a:picLocks noChangeAspect="1"/>
          </p:cNvPicPr>
          <p:nvPr/>
        </p:nvPicPr>
        <p:blipFill>
          <a:blip r:embed="rId3"/>
          <a:stretch>
            <a:fillRect/>
          </a:stretch>
        </p:blipFill>
        <p:spPr>
          <a:xfrm>
            <a:off x="4453195" y="575314"/>
            <a:ext cx="3303760" cy="2895726"/>
          </a:xfrm>
          <a:prstGeom prst="rect">
            <a:avLst/>
          </a:prstGeom>
        </p:spPr>
      </p:pic>
      <p:pic>
        <p:nvPicPr>
          <p:cNvPr id="4" name="Picture 3">
            <a:extLst>
              <a:ext uri="{FF2B5EF4-FFF2-40B4-BE49-F238E27FC236}">
                <a16:creationId xmlns:a16="http://schemas.microsoft.com/office/drawing/2014/main" id="{277A5A55-5B04-7F89-4B28-17D7DDCC1AC1}"/>
              </a:ext>
            </a:extLst>
          </p:cNvPr>
          <p:cNvPicPr>
            <a:picLocks noChangeAspect="1"/>
          </p:cNvPicPr>
          <p:nvPr/>
        </p:nvPicPr>
        <p:blipFill rotWithShape="1">
          <a:blip r:embed="rId4"/>
          <a:srcRect r="12650"/>
          <a:stretch/>
        </p:blipFill>
        <p:spPr>
          <a:xfrm>
            <a:off x="7750847" y="724514"/>
            <a:ext cx="2936509" cy="2946617"/>
          </a:xfrm>
          <a:prstGeom prst="rect">
            <a:avLst/>
          </a:prstGeom>
          <a:ln w="57150">
            <a:solidFill>
              <a:srgbClr val="0070C0"/>
            </a:solidFill>
          </a:ln>
        </p:spPr>
      </p:pic>
      <p:pic>
        <p:nvPicPr>
          <p:cNvPr id="5" name="Picture 4">
            <a:extLst>
              <a:ext uri="{FF2B5EF4-FFF2-40B4-BE49-F238E27FC236}">
                <a16:creationId xmlns:a16="http://schemas.microsoft.com/office/drawing/2014/main" id="{347DB354-A7D5-90D3-053B-998AA7563EAC}"/>
              </a:ext>
            </a:extLst>
          </p:cNvPr>
          <p:cNvPicPr>
            <a:picLocks noChangeAspect="1"/>
          </p:cNvPicPr>
          <p:nvPr/>
        </p:nvPicPr>
        <p:blipFill rotWithShape="1">
          <a:blip r:embed="rId5"/>
          <a:srcRect b="22473"/>
          <a:stretch/>
        </p:blipFill>
        <p:spPr>
          <a:xfrm>
            <a:off x="1312141" y="3226729"/>
            <a:ext cx="3880174" cy="2636641"/>
          </a:xfrm>
          <a:prstGeom prst="rect">
            <a:avLst/>
          </a:prstGeom>
        </p:spPr>
      </p:pic>
      <p:pic>
        <p:nvPicPr>
          <p:cNvPr id="6" name="Picture 5">
            <a:extLst>
              <a:ext uri="{FF2B5EF4-FFF2-40B4-BE49-F238E27FC236}">
                <a16:creationId xmlns:a16="http://schemas.microsoft.com/office/drawing/2014/main" id="{126B186B-7CF6-756C-9E25-EFBABFCC442F}"/>
              </a:ext>
            </a:extLst>
          </p:cNvPr>
          <p:cNvPicPr>
            <a:picLocks noChangeAspect="1"/>
          </p:cNvPicPr>
          <p:nvPr/>
        </p:nvPicPr>
        <p:blipFill>
          <a:blip r:embed="rId6"/>
          <a:stretch>
            <a:fillRect/>
          </a:stretch>
        </p:blipFill>
        <p:spPr>
          <a:xfrm>
            <a:off x="4738816" y="3390442"/>
            <a:ext cx="2852366" cy="2636641"/>
          </a:xfrm>
          <a:prstGeom prst="rect">
            <a:avLst/>
          </a:prstGeom>
        </p:spPr>
      </p:pic>
      <p:sp>
        <p:nvSpPr>
          <p:cNvPr id="7" name="Rectangle 6">
            <a:extLst>
              <a:ext uri="{FF2B5EF4-FFF2-40B4-BE49-F238E27FC236}">
                <a16:creationId xmlns:a16="http://schemas.microsoft.com/office/drawing/2014/main" id="{02A102B0-9AF6-B098-53B0-8CCFBA2BEF34}"/>
              </a:ext>
            </a:extLst>
          </p:cNvPr>
          <p:cNvSpPr/>
          <p:nvPr/>
        </p:nvSpPr>
        <p:spPr>
          <a:xfrm>
            <a:off x="1312141" y="666478"/>
            <a:ext cx="5996106" cy="544792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FC8ED8BF-D8F2-91A2-1399-1FE14FDD5638}"/>
              </a:ext>
            </a:extLst>
          </p:cNvPr>
          <p:cNvSpPr txBox="1"/>
          <p:nvPr/>
        </p:nvSpPr>
        <p:spPr>
          <a:xfrm>
            <a:off x="3542766" y="3109249"/>
            <a:ext cx="1435719" cy="646331"/>
          </a:xfrm>
          <a:prstGeom prst="rect">
            <a:avLst/>
          </a:prstGeom>
          <a:noFill/>
        </p:spPr>
        <p:txBody>
          <a:bodyPr wrap="square" rtlCol="0">
            <a:spAutoFit/>
          </a:bodyPr>
          <a:lstStyle/>
          <a:p>
            <a:pPr algn="ctr"/>
            <a:r>
              <a:rPr lang="en-GB" b="1" dirty="0">
                <a:latin typeface="Helvetica" pitchFamily="2" charset="0"/>
              </a:rPr>
              <a:t>Univariable analysis</a:t>
            </a:r>
          </a:p>
        </p:txBody>
      </p:sp>
      <p:sp>
        <p:nvSpPr>
          <p:cNvPr id="9" name="TextBox 8">
            <a:extLst>
              <a:ext uri="{FF2B5EF4-FFF2-40B4-BE49-F238E27FC236}">
                <a16:creationId xmlns:a16="http://schemas.microsoft.com/office/drawing/2014/main" id="{D663D4BE-22FE-5EDA-2E10-9A22B3770C7F}"/>
              </a:ext>
            </a:extLst>
          </p:cNvPr>
          <p:cNvSpPr txBox="1"/>
          <p:nvPr/>
        </p:nvSpPr>
        <p:spPr>
          <a:xfrm>
            <a:off x="8479000" y="3768684"/>
            <a:ext cx="1435719" cy="646331"/>
          </a:xfrm>
          <a:prstGeom prst="rect">
            <a:avLst/>
          </a:prstGeom>
          <a:noFill/>
        </p:spPr>
        <p:txBody>
          <a:bodyPr wrap="square" rtlCol="0">
            <a:spAutoFit/>
          </a:bodyPr>
          <a:lstStyle/>
          <a:p>
            <a:pPr algn="ctr"/>
            <a:r>
              <a:rPr lang="en-GB" b="1" dirty="0">
                <a:latin typeface="Helvetica" pitchFamily="2" charset="0"/>
              </a:rPr>
              <a:t>Bivariable analysis</a:t>
            </a:r>
          </a:p>
        </p:txBody>
      </p:sp>
      <p:sp>
        <p:nvSpPr>
          <p:cNvPr id="10" name="TextBox 9">
            <a:extLst>
              <a:ext uri="{FF2B5EF4-FFF2-40B4-BE49-F238E27FC236}">
                <a16:creationId xmlns:a16="http://schemas.microsoft.com/office/drawing/2014/main" id="{9CC8BB4E-7B2F-4E05-CCC7-E1EF7CFF5D54}"/>
              </a:ext>
            </a:extLst>
          </p:cNvPr>
          <p:cNvSpPr txBox="1"/>
          <p:nvPr/>
        </p:nvSpPr>
        <p:spPr>
          <a:xfrm rot="16200000">
            <a:off x="-36495" y="1829787"/>
            <a:ext cx="2079680" cy="369332"/>
          </a:xfrm>
          <a:prstGeom prst="rect">
            <a:avLst/>
          </a:prstGeom>
          <a:noFill/>
        </p:spPr>
        <p:txBody>
          <a:bodyPr wrap="square" rtlCol="0">
            <a:spAutoFit/>
          </a:bodyPr>
          <a:lstStyle/>
          <a:p>
            <a:pPr algn="ctr"/>
            <a:r>
              <a:rPr lang="en-GB"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Continuous data</a:t>
            </a:r>
          </a:p>
        </p:txBody>
      </p:sp>
      <p:sp>
        <p:nvSpPr>
          <p:cNvPr id="11" name="TextBox 10">
            <a:extLst>
              <a:ext uri="{FF2B5EF4-FFF2-40B4-BE49-F238E27FC236}">
                <a16:creationId xmlns:a16="http://schemas.microsoft.com/office/drawing/2014/main" id="{8D127FD1-DE38-9747-AF29-A11F89E57B42}"/>
              </a:ext>
            </a:extLst>
          </p:cNvPr>
          <p:cNvSpPr txBox="1"/>
          <p:nvPr/>
        </p:nvSpPr>
        <p:spPr>
          <a:xfrm rot="16200000">
            <a:off x="-36496" y="4351660"/>
            <a:ext cx="2079680" cy="369332"/>
          </a:xfrm>
          <a:prstGeom prst="rect">
            <a:avLst/>
          </a:prstGeom>
          <a:noFill/>
        </p:spPr>
        <p:txBody>
          <a:bodyPr wrap="square" rtlCol="0">
            <a:spAutoFit/>
          </a:bodyPr>
          <a:lstStyle/>
          <a:p>
            <a:pPr algn="ctr"/>
            <a:r>
              <a:rPr lang="en-GB"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Categorical data</a:t>
            </a:r>
          </a:p>
        </p:txBody>
      </p:sp>
      <p:sp>
        <p:nvSpPr>
          <p:cNvPr id="13" name="Slide Number Placeholder 3">
            <a:extLst>
              <a:ext uri="{FF2B5EF4-FFF2-40B4-BE49-F238E27FC236}">
                <a16:creationId xmlns:a16="http://schemas.microsoft.com/office/drawing/2014/main" id="{F97A3DB8-488B-840F-CCF1-A44D015265ED}"/>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42</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1589707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63EE5-0A0D-591F-175D-8B126B0B3C91}"/>
              </a:ext>
            </a:extLst>
          </p:cNvPr>
          <p:cNvSpPr txBox="1">
            <a:spLocks/>
          </p:cNvSpPr>
          <p:nvPr/>
        </p:nvSpPr>
        <p:spPr>
          <a:xfrm>
            <a:off x="144767" y="1193039"/>
            <a:ext cx="11345391"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Summary Measures</a:t>
            </a:r>
          </a:p>
        </p:txBody>
      </p:sp>
      <p:pic>
        <p:nvPicPr>
          <p:cNvPr id="4" name="Picture 3">
            <a:extLst>
              <a:ext uri="{FF2B5EF4-FFF2-40B4-BE49-F238E27FC236}">
                <a16:creationId xmlns:a16="http://schemas.microsoft.com/office/drawing/2014/main" id="{22C631CB-26FE-FA85-41A9-C14D3F263286}"/>
              </a:ext>
            </a:extLst>
          </p:cNvPr>
          <p:cNvPicPr>
            <a:picLocks noChangeAspect="1"/>
          </p:cNvPicPr>
          <p:nvPr/>
        </p:nvPicPr>
        <p:blipFill>
          <a:blip r:embed="rId3"/>
          <a:stretch>
            <a:fillRect/>
          </a:stretch>
        </p:blipFill>
        <p:spPr>
          <a:xfrm>
            <a:off x="0" y="0"/>
            <a:ext cx="12192000" cy="970069"/>
          </a:xfrm>
          <a:prstGeom prst="rect">
            <a:avLst/>
          </a:prstGeom>
        </p:spPr>
      </p:pic>
      <p:sp>
        <p:nvSpPr>
          <p:cNvPr id="6" name="Text Placeholder 2">
            <a:extLst>
              <a:ext uri="{FF2B5EF4-FFF2-40B4-BE49-F238E27FC236}">
                <a16:creationId xmlns:a16="http://schemas.microsoft.com/office/drawing/2014/main" id="{A4EAFB88-3F9C-3452-E981-68B13C0C62CE}"/>
              </a:ext>
            </a:extLst>
          </p:cNvPr>
          <p:cNvSpPr txBox="1">
            <a:spLocks/>
          </p:cNvSpPr>
          <p:nvPr/>
        </p:nvSpPr>
        <p:spPr>
          <a:xfrm>
            <a:off x="256802" y="1895249"/>
            <a:ext cx="11345391" cy="300082"/>
          </a:xfrm>
          <a:prstGeom prst="rect">
            <a:avLst/>
          </a:prstGeom>
        </p:spPr>
        <p:txBody>
          <a:bodyPr wrap="square" lIns="0" tIns="0" rIns="0" bIns="0">
            <a:spAutoFit/>
          </a:bodyPr>
          <a:lstStyle>
            <a:lvl1pPr marL="0">
              <a:defRPr sz="2600" b="0" i="0">
                <a:solidFill>
                  <a:schemeClr val="tx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950" b="1" kern="0" dirty="0">
                <a:latin typeface="Helvetica" pitchFamily="2" charset="0"/>
              </a:rPr>
              <a:t>What kinds of analysis and summary statistics can you perform on a particular type of dataset?</a:t>
            </a:r>
          </a:p>
        </p:txBody>
      </p:sp>
      <p:sp>
        <p:nvSpPr>
          <p:cNvPr id="7" name="Text Placeholder 2">
            <a:extLst>
              <a:ext uri="{FF2B5EF4-FFF2-40B4-BE49-F238E27FC236}">
                <a16:creationId xmlns:a16="http://schemas.microsoft.com/office/drawing/2014/main" id="{7551D795-408E-D088-6766-751F07A48648}"/>
              </a:ext>
            </a:extLst>
          </p:cNvPr>
          <p:cNvSpPr txBox="1">
            <a:spLocks/>
          </p:cNvSpPr>
          <p:nvPr/>
        </p:nvSpPr>
        <p:spPr>
          <a:xfrm>
            <a:off x="1204913" y="2784668"/>
            <a:ext cx="4891087" cy="325089"/>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dirty="0">
                <a:latin typeface="Helvetica" pitchFamily="2" charset="0"/>
              </a:rPr>
              <a:t>1. Frequency distribution</a:t>
            </a:r>
          </a:p>
        </p:txBody>
      </p:sp>
      <p:sp>
        <p:nvSpPr>
          <p:cNvPr id="8" name="Text Placeholder 2">
            <a:extLst>
              <a:ext uri="{FF2B5EF4-FFF2-40B4-BE49-F238E27FC236}">
                <a16:creationId xmlns:a16="http://schemas.microsoft.com/office/drawing/2014/main" id="{A837B0FE-35FF-5F5F-6DA7-4A40E2E334CD}"/>
              </a:ext>
            </a:extLst>
          </p:cNvPr>
          <p:cNvSpPr txBox="1">
            <a:spLocks/>
          </p:cNvSpPr>
          <p:nvPr/>
        </p:nvSpPr>
        <p:spPr>
          <a:xfrm>
            <a:off x="6323637" y="3253188"/>
            <a:ext cx="4384781" cy="2000548"/>
          </a:xfrm>
          <a:prstGeom prst="rect">
            <a:avLst/>
          </a:prstGeom>
        </p:spPr>
        <p:txBody>
          <a:bodyPr wrap="square" lIns="0" tIns="0" rIns="0" bIns="0">
            <a:spAutoFit/>
          </a:bodyPr>
          <a:lstStyle>
            <a:lvl1pPr marL="0">
              <a:defRPr sz="2600" b="0" i="0">
                <a:solidFill>
                  <a:schemeClr val="tx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300" kern="0" dirty="0">
                <a:latin typeface="Helvetica" pitchFamily="2" charset="0"/>
              </a:rPr>
              <a:t>You can perform the following analysis:</a:t>
            </a:r>
          </a:p>
          <a:p>
            <a:pPr marL="371475" indent="-371475">
              <a:buFont typeface="Arial" panose="020B0604020202020204" pitchFamily="34" charset="0"/>
              <a:buChar char="•"/>
            </a:pPr>
            <a:r>
              <a:rPr lang="en-US" sz="1300" kern="0" dirty="0">
                <a:latin typeface="Helvetica" pitchFamily="2" charset="0"/>
              </a:rPr>
              <a:t>Compute the </a:t>
            </a:r>
            <a:r>
              <a:rPr lang="en-US" sz="1300" b="1" kern="0" dirty="0">
                <a:latin typeface="Helvetica" pitchFamily="2" charset="0"/>
              </a:rPr>
              <a:t>mode (value that occur most)</a:t>
            </a:r>
          </a:p>
          <a:p>
            <a:pPr marL="371475" indent="-371475">
              <a:buFont typeface="Arial" panose="020B0604020202020204" pitchFamily="34" charset="0"/>
              <a:buChar char="•"/>
            </a:pPr>
            <a:r>
              <a:rPr lang="en-US" sz="1300" u="sng" kern="0" dirty="0">
                <a:latin typeface="Helvetica" pitchFamily="2" charset="0"/>
              </a:rPr>
              <a:t>Compute the </a:t>
            </a:r>
            <a:r>
              <a:rPr lang="en-US" sz="1300" b="1" u="sng" kern="0" dirty="0">
                <a:latin typeface="Helvetica" pitchFamily="2" charset="0"/>
              </a:rPr>
              <a:t>median</a:t>
            </a:r>
          </a:p>
          <a:p>
            <a:pPr marL="371475" indent="-371475">
              <a:buFont typeface="Arial" panose="020B0604020202020204" pitchFamily="34" charset="0"/>
              <a:buChar char="•"/>
            </a:pPr>
            <a:r>
              <a:rPr lang="en-US" sz="1300" u="sng" kern="0" dirty="0">
                <a:latin typeface="Helvetica" pitchFamily="2" charset="0"/>
              </a:rPr>
              <a:t>Compute the </a:t>
            </a:r>
            <a:r>
              <a:rPr lang="en-US" sz="1300" b="1" u="sng" kern="0" dirty="0">
                <a:latin typeface="Helvetica" pitchFamily="2" charset="0"/>
              </a:rPr>
              <a:t>mean</a:t>
            </a:r>
          </a:p>
          <a:p>
            <a:pPr marL="371475" indent="-371475">
              <a:buFont typeface="Arial" panose="020B0604020202020204" pitchFamily="34" charset="0"/>
              <a:buChar char="•"/>
            </a:pPr>
            <a:r>
              <a:rPr lang="en-US" sz="1300" b="1" kern="0" dirty="0">
                <a:latin typeface="Helvetica" pitchFamily="2" charset="0"/>
              </a:rPr>
              <a:t>Lowest (Minimum) &amp; Highest (Maximum)</a:t>
            </a:r>
          </a:p>
          <a:p>
            <a:pPr marL="371475" indent="-371475">
              <a:buFont typeface="Arial" panose="020B0604020202020204" pitchFamily="34" charset="0"/>
              <a:buChar char="•"/>
            </a:pPr>
            <a:r>
              <a:rPr lang="en-US" sz="1300" b="1" kern="0" dirty="0">
                <a:latin typeface="Helvetica" pitchFamily="2" charset="0"/>
              </a:rPr>
              <a:t>Percentiles</a:t>
            </a:r>
          </a:p>
          <a:p>
            <a:pPr marL="371475" indent="-371475">
              <a:buFont typeface="Arial" panose="020B0604020202020204" pitchFamily="34" charset="0"/>
              <a:buChar char="•"/>
            </a:pPr>
            <a:r>
              <a:rPr lang="en-US" sz="1300" b="1" kern="0" dirty="0">
                <a:latin typeface="Helvetica" pitchFamily="2" charset="0"/>
              </a:rPr>
              <a:t>Variance</a:t>
            </a:r>
            <a:r>
              <a:rPr lang="en-US" sz="1300" kern="0" dirty="0">
                <a:latin typeface="Helvetica" pitchFamily="2" charset="0"/>
              </a:rPr>
              <a:t> </a:t>
            </a:r>
          </a:p>
          <a:p>
            <a:pPr marL="371475" indent="-371475">
              <a:buFont typeface="Arial" panose="020B0604020202020204" pitchFamily="34" charset="0"/>
              <a:buChar char="•"/>
            </a:pPr>
            <a:r>
              <a:rPr lang="en-US" sz="1300" b="1" u="sng" kern="0" dirty="0">
                <a:latin typeface="Helvetica" pitchFamily="2" charset="0"/>
              </a:rPr>
              <a:t>Standard deviation</a:t>
            </a:r>
          </a:p>
          <a:p>
            <a:pPr marL="371475" indent="-371475">
              <a:buFont typeface="Arial" panose="020B0604020202020204" pitchFamily="34" charset="0"/>
              <a:buChar char="•"/>
            </a:pPr>
            <a:r>
              <a:rPr lang="en-US" sz="1300" b="1" kern="0" dirty="0">
                <a:latin typeface="Helvetica" pitchFamily="2" charset="0"/>
              </a:rPr>
              <a:t>Range</a:t>
            </a:r>
          </a:p>
          <a:p>
            <a:pPr marL="371475" indent="-371475">
              <a:buFont typeface="Arial" panose="020B0604020202020204" pitchFamily="34" charset="0"/>
              <a:buChar char="•"/>
            </a:pPr>
            <a:r>
              <a:rPr lang="en-US" sz="1300" b="1" kern="0" dirty="0">
                <a:latin typeface="Helvetica" pitchFamily="2" charset="0"/>
              </a:rPr>
              <a:t>Quartiles and Interquartile ranges</a:t>
            </a:r>
          </a:p>
        </p:txBody>
      </p:sp>
      <p:sp>
        <p:nvSpPr>
          <p:cNvPr id="9" name="Text Placeholder 2">
            <a:extLst>
              <a:ext uri="{FF2B5EF4-FFF2-40B4-BE49-F238E27FC236}">
                <a16:creationId xmlns:a16="http://schemas.microsoft.com/office/drawing/2014/main" id="{E344DB35-103B-001E-A3C6-E83B655FDFCD}"/>
              </a:ext>
            </a:extLst>
          </p:cNvPr>
          <p:cNvSpPr txBox="1">
            <a:spLocks/>
          </p:cNvSpPr>
          <p:nvPr/>
        </p:nvSpPr>
        <p:spPr>
          <a:xfrm>
            <a:off x="1204913" y="3253189"/>
            <a:ext cx="4891088" cy="2400657"/>
          </a:xfrm>
          <a:prstGeom prst="rect">
            <a:avLst/>
          </a:prstGeom>
        </p:spPr>
        <p:txBody>
          <a:bodyPr wrap="square" lIns="0" tIns="0" rIns="0" bIns="0">
            <a:spAutoFit/>
          </a:bodyPr>
          <a:lstStyle>
            <a:lvl1pPr marL="0">
              <a:defRPr sz="2600" b="0" i="0">
                <a:solidFill>
                  <a:schemeClr val="tx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300" kern="0" dirty="0">
                <a:latin typeface="Helvetica" pitchFamily="2" charset="0"/>
              </a:rPr>
              <a:t>You can group the data by according to categories and perform the following:</a:t>
            </a:r>
          </a:p>
          <a:p>
            <a:endParaRPr lang="en-US" sz="1300" kern="0" dirty="0">
              <a:latin typeface="Helvetica" pitchFamily="2" charset="0"/>
            </a:endParaRPr>
          </a:p>
          <a:p>
            <a:r>
              <a:rPr lang="en-US" sz="1300" b="1" kern="0" dirty="0">
                <a:latin typeface="Helvetica" pitchFamily="2" charset="0"/>
              </a:rPr>
              <a:t>Numerical data grouped into categories</a:t>
            </a:r>
          </a:p>
          <a:p>
            <a:pPr marL="371475" indent="-371475">
              <a:buFont typeface="Arial" panose="020B0604020202020204" pitchFamily="34" charset="0"/>
              <a:buChar char="•"/>
            </a:pPr>
            <a:r>
              <a:rPr lang="en-US" sz="1300" kern="0" dirty="0">
                <a:latin typeface="Helvetica" pitchFamily="2" charset="0"/>
              </a:rPr>
              <a:t>Compute the </a:t>
            </a:r>
            <a:r>
              <a:rPr lang="en-US" sz="1300" b="1" kern="0" dirty="0">
                <a:latin typeface="Helvetica" pitchFamily="2" charset="0"/>
              </a:rPr>
              <a:t>Frequencies (counts)</a:t>
            </a:r>
          </a:p>
          <a:p>
            <a:pPr marL="371475" indent="-371475">
              <a:buFont typeface="Arial" panose="020B0604020202020204" pitchFamily="34" charset="0"/>
              <a:buChar char="•"/>
            </a:pPr>
            <a:r>
              <a:rPr lang="en-US" sz="1300" kern="0" dirty="0">
                <a:latin typeface="Helvetica" pitchFamily="2" charset="0"/>
              </a:rPr>
              <a:t>Compute the </a:t>
            </a:r>
            <a:r>
              <a:rPr lang="en-US" sz="1300" b="1" kern="0" dirty="0">
                <a:latin typeface="Helvetica" pitchFamily="2" charset="0"/>
              </a:rPr>
              <a:t>Percentages (or Relative Frequency)</a:t>
            </a:r>
          </a:p>
          <a:p>
            <a:pPr marL="371475" indent="-371475">
              <a:buFont typeface="Arial" panose="020B0604020202020204" pitchFamily="34" charset="0"/>
              <a:buChar char="•"/>
            </a:pPr>
            <a:r>
              <a:rPr lang="en-US" sz="1300" kern="0" dirty="0">
                <a:latin typeface="Helvetica" pitchFamily="2" charset="0"/>
              </a:rPr>
              <a:t>Calculate the </a:t>
            </a:r>
            <a:r>
              <a:rPr lang="en-US" sz="1300" b="1" kern="0" dirty="0">
                <a:latin typeface="Helvetica" pitchFamily="2" charset="0"/>
              </a:rPr>
              <a:t>Cumulative Frequencies </a:t>
            </a:r>
            <a:r>
              <a:rPr lang="en-US" sz="1300" kern="0" dirty="0">
                <a:latin typeface="Helvetica" pitchFamily="2" charset="0"/>
              </a:rPr>
              <a:t>or </a:t>
            </a:r>
            <a:r>
              <a:rPr lang="en-US" sz="1300" b="1" kern="0" dirty="0">
                <a:latin typeface="Helvetica" pitchFamily="2" charset="0"/>
              </a:rPr>
              <a:t>Cumulative Percentages</a:t>
            </a:r>
          </a:p>
          <a:p>
            <a:pPr marL="371475" indent="-371475">
              <a:buFont typeface="Arial" panose="020B0604020202020204" pitchFamily="34" charset="0"/>
              <a:buChar char="•"/>
            </a:pPr>
            <a:endParaRPr lang="en-US" sz="1300" b="1" kern="0" dirty="0">
              <a:latin typeface="Helvetica" pitchFamily="2" charset="0"/>
            </a:endParaRPr>
          </a:p>
          <a:p>
            <a:r>
              <a:rPr lang="en-US" sz="1300" b="1" kern="0" dirty="0">
                <a:latin typeface="Helvetica" pitchFamily="2" charset="0"/>
              </a:rPr>
              <a:t>Proper categorical data etc.</a:t>
            </a:r>
          </a:p>
          <a:p>
            <a:pPr marL="371475" indent="-371475">
              <a:buFont typeface="Arial" panose="020B0604020202020204" pitchFamily="34" charset="0"/>
              <a:buChar char="•"/>
            </a:pPr>
            <a:r>
              <a:rPr lang="en-US" sz="1300" kern="0" dirty="0">
                <a:latin typeface="Helvetica" pitchFamily="2" charset="0"/>
              </a:rPr>
              <a:t>Graphical approaches also include </a:t>
            </a:r>
            <a:r>
              <a:rPr lang="en-US" sz="1300" b="1" kern="0" dirty="0">
                <a:latin typeface="Helvetica" pitchFamily="2" charset="0"/>
              </a:rPr>
              <a:t>bar plots </a:t>
            </a:r>
            <a:r>
              <a:rPr lang="en-US" sz="1300" kern="0" dirty="0">
                <a:latin typeface="Helvetica" pitchFamily="2" charset="0"/>
              </a:rPr>
              <a:t>and </a:t>
            </a:r>
            <a:r>
              <a:rPr lang="en-US" sz="1300" b="1" kern="0" dirty="0">
                <a:latin typeface="Helvetica" pitchFamily="2" charset="0"/>
              </a:rPr>
              <a:t>pie charts</a:t>
            </a:r>
          </a:p>
          <a:p>
            <a:pPr marL="371475" indent="-371475">
              <a:buFont typeface="Arial" panose="020B0604020202020204" pitchFamily="34" charset="0"/>
              <a:buChar char="•"/>
            </a:pPr>
            <a:r>
              <a:rPr lang="en-US" sz="1300" kern="0" dirty="0">
                <a:latin typeface="Helvetica" pitchFamily="2" charset="0"/>
              </a:rPr>
              <a:t>The</a:t>
            </a:r>
            <a:r>
              <a:rPr lang="en-US" sz="1300" b="1" kern="0" dirty="0">
                <a:latin typeface="Helvetica" pitchFamily="2" charset="0"/>
              </a:rPr>
              <a:t> Mode </a:t>
            </a:r>
            <a:r>
              <a:rPr lang="en-US" sz="1300" kern="0" dirty="0">
                <a:latin typeface="Helvetica" pitchFamily="2" charset="0"/>
              </a:rPr>
              <a:t>(category with that occurs most)</a:t>
            </a:r>
          </a:p>
        </p:txBody>
      </p:sp>
      <p:sp>
        <p:nvSpPr>
          <p:cNvPr id="10" name="Text Placeholder 2">
            <a:extLst>
              <a:ext uri="{FF2B5EF4-FFF2-40B4-BE49-F238E27FC236}">
                <a16:creationId xmlns:a16="http://schemas.microsoft.com/office/drawing/2014/main" id="{879BE270-1F5D-B837-A6F5-9C84D9ABC304}"/>
              </a:ext>
            </a:extLst>
          </p:cNvPr>
          <p:cNvSpPr txBox="1">
            <a:spLocks/>
          </p:cNvSpPr>
          <p:nvPr/>
        </p:nvSpPr>
        <p:spPr>
          <a:xfrm>
            <a:off x="5929497" y="2718693"/>
            <a:ext cx="4384781" cy="325154"/>
          </a:xfrm>
          <a:prstGeom prst="rect">
            <a:avLst/>
          </a:prstGeom>
        </p:spPr>
        <p:txBody>
          <a:bodyPr wrap="square" lIns="0" tIns="0" rIns="0" bIns="0">
            <a:spAutoFit/>
          </a:bodyPr>
          <a:lstStyle>
            <a:lvl1pPr marL="0">
              <a:defRPr sz="2600" b="0" i="0">
                <a:solidFill>
                  <a:schemeClr val="tx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a:r>
              <a:rPr lang="en-US" sz="2113" b="1" kern="0" dirty="0">
                <a:latin typeface="Helvetica" pitchFamily="2" charset="0"/>
              </a:rPr>
              <a:t>2. Central tendency measures</a:t>
            </a:r>
          </a:p>
        </p:txBody>
      </p:sp>
      <p:sp>
        <p:nvSpPr>
          <p:cNvPr id="11" name="Rectangle 10">
            <a:extLst>
              <a:ext uri="{FF2B5EF4-FFF2-40B4-BE49-F238E27FC236}">
                <a16:creationId xmlns:a16="http://schemas.microsoft.com/office/drawing/2014/main" id="{231FE382-4F5C-E4CB-8162-013F20517A7B}"/>
              </a:ext>
            </a:extLst>
          </p:cNvPr>
          <p:cNvSpPr/>
          <p:nvPr/>
        </p:nvSpPr>
        <p:spPr>
          <a:xfrm>
            <a:off x="1131993" y="2643737"/>
            <a:ext cx="4964007" cy="321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3">
            <a:extLst>
              <a:ext uri="{FF2B5EF4-FFF2-40B4-BE49-F238E27FC236}">
                <a16:creationId xmlns:a16="http://schemas.microsoft.com/office/drawing/2014/main" id="{421A914D-F53B-C789-1BDF-EFE3D56F66C7}"/>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43</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41410916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5F3865-9105-426E-8DC9-8BB84046E92D}"/>
              </a:ext>
            </a:extLst>
          </p:cNvPr>
          <p:cNvPicPr>
            <a:picLocks noChangeAspect="1"/>
          </p:cNvPicPr>
          <p:nvPr/>
        </p:nvPicPr>
        <p:blipFill>
          <a:blip r:embed="rId2"/>
          <a:stretch>
            <a:fillRect/>
          </a:stretch>
        </p:blipFill>
        <p:spPr>
          <a:xfrm>
            <a:off x="0" y="0"/>
            <a:ext cx="12192000" cy="970069"/>
          </a:xfrm>
          <a:prstGeom prst="rect">
            <a:avLst/>
          </a:prstGeom>
        </p:spPr>
      </p:pic>
      <p:sp>
        <p:nvSpPr>
          <p:cNvPr id="4" name="Title 1">
            <a:extLst>
              <a:ext uri="{FF2B5EF4-FFF2-40B4-BE49-F238E27FC236}">
                <a16:creationId xmlns:a16="http://schemas.microsoft.com/office/drawing/2014/main" id="{BE4F2183-1DF8-F208-0937-85BA09EAD641}"/>
              </a:ext>
            </a:extLst>
          </p:cNvPr>
          <p:cNvSpPr txBox="1">
            <a:spLocks/>
          </p:cNvSpPr>
          <p:nvPr/>
        </p:nvSpPr>
        <p:spPr>
          <a:xfrm>
            <a:off x="144767" y="1193039"/>
            <a:ext cx="11345391"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Frequency Distribution</a:t>
            </a:r>
          </a:p>
        </p:txBody>
      </p:sp>
      <p:sp>
        <p:nvSpPr>
          <p:cNvPr id="5" name="Content Placeholder 2">
            <a:extLst>
              <a:ext uri="{FF2B5EF4-FFF2-40B4-BE49-F238E27FC236}">
                <a16:creationId xmlns:a16="http://schemas.microsoft.com/office/drawing/2014/main" id="{30CD1CE7-4ECC-88D3-1419-50796DAE3FA4}"/>
              </a:ext>
            </a:extLst>
          </p:cNvPr>
          <p:cNvSpPr txBox="1">
            <a:spLocks/>
          </p:cNvSpPr>
          <p:nvPr/>
        </p:nvSpPr>
        <p:spPr>
          <a:xfrm>
            <a:off x="350837" y="1844594"/>
            <a:ext cx="11006974" cy="170472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500" dirty="0">
                <a:latin typeface="Helvetica Neue" panose="02000503000000020004" pitchFamily="2" charset="0"/>
                <a:ea typeface="Helvetica Neue" panose="02000503000000020004" pitchFamily="2" charset="0"/>
                <a:cs typeface="Helvetica Neue" panose="02000503000000020004" pitchFamily="2" charset="0"/>
              </a:rPr>
              <a:t>Can be represented as instances or frequency of an outcome of interest.</a:t>
            </a:r>
          </a:p>
          <a:p>
            <a:pPr marL="0" indent="0">
              <a:buNone/>
            </a:pPr>
            <a:r>
              <a:rPr lang="en-US" sz="2500" b="1" dirty="0">
                <a:latin typeface="Helvetica Neue" panose="02000503000000020004" pitchFamily="2" charset="0"/>
                <a:ea typeface="Helvetica Neue" panose="02000503000000020004" pitchFamily="2" charset="0"/>
                <a:cs typeface="Helvetica Neue" panose="02000503000000020004" pitchFamily="2" charset="0"/>
              </a:rPr>
              <a:t>Example: </a:t>
            </a:r>
          </a:p>
          <a:p>
            <a:pPr marL="0" indent="0">
              <a:buNone/>
            </a:pPr>
            <a:endParaRPr lang="en-US" sz="25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2500" b="1" dirty="0">
                <a:latin typeface="Helvetica Neue" panose="02000503000000020004" pitchFamily="2" charset="0"/>
                <a:ea typeface="Helvetica Neue" panose="02000503000000020004" pitchFamily="2" charset="0"/>
                <a:cs typeface="Helvetica Neue" panose="02000503000000020004" pitchFamily="2" charset="0"/>
              </a:rPr>
              <a:t>Heights (cm) of 21 (</a:t>
            </a:r>
            <a:r>
              <a:rPr lang="en-US" sz="2500" b="1" i="1" dirty="0">
                <a:latin typeface="Helvetica Neue" panose="02000503000000020004" pitchFamily="2" charset="0"/>
                <a:ea typeface="Helvetica Neue" panose="02000503000000020004" pitchFamily="2" charset="0"/>
                <a:cs typeface="Helvetica Neue" panose="02000503000000020004" pitchFamily="2" charset="0"/>
              </a:rPr>
              <a:t>n</a:t>
            </a:r>
            <a:r>
              <a:rPr lang="en-US" sz="2500" b="1" dirty="0">
                <a:latin typeface="Helvetica Neue" panose="02000503000000020004" pitchFamily="2" charset="0"/>
                <a:ea typeface="Helvetica Neue" panose="02000503000000020004" pitchFamily="2" charset="0"/>
                <a:cs typeface="Helvetica Neue" panose="02000503000000020004" pitchFamily="2" charset="0"/>
              </a:rPr>
              <a:t>) kids entering reception (aged 4 years). Health-wise, the normal height of a 4-year-old child should be on average 101cm and above:</a:t>
            </a:r>
          </a:p>
          <a:p>
            <a:endParaRPr lang="en-US" dirty="0">
              <a:ea typeface="ＭＳ Ｐゴシック" pitchFamily="34" charset="-128"/>
            </a:endParaRPr>
          </a:p>
        </p:txBody>
      </p:sp>
      <p:sp>
        <p:nvSpPr>
          <p:cNvPr id="6" name="TextBox 5">
            <a:extLst>
              <a:ext uri="{FF2B5EF4-FFF2-40B4-BE49-F238E27FC236}">
                <a16:creationId xmlns:a16="http://schemas.microsoft.com/office/drawing/2014/main" id="{D69F7E40-3244-420D-F9F0-00E744760F8A}"/>
              </a:ext>
            </a:extLst>
          </p:cNvPr>
          <p:cNvSpPr txBox="1"/>
          <p:nvPr/>
        </p:nvSpPr>
        <p:spPr>
          <a:xfrm>
            <a:off x="493545" y="4596667"/>
            <a:ext cx="11204910" cy="707886"/>
          </a:xfrm>
          <a:prstGeom prst="rect">
            <a:avLst/>
          </a:prstGeom>
          <a:solidFill>
            <a:schemeClr val="accent1"/>
          </a:solidFill>
        </p:spPr>
        <p:txBody>
          <a:bodyPr wrap="square" rtlCol="0">
            <a:spAutoFit/>
          </a:bodyPr>
          <a:lstStyle/>
          <a:p>
            <a:r>
              <a:rPr lang="en-US" sz="2000" b="1" dirty="0">
                <a:latin typeface="Helvetica Neue" panose="02000503000000020004" pitchFamily="2" charset="0"/>
                <a:ea typeface="Helvetica Neue" panose="02000503000000020004" pitchFamily="2" charset="0"/>
                <a:cs typeface="Helvetica Neue" panose="02000503000000020004" pitchFamily="2" charset="0"/>
              </a:rPr>
              <a:t>Dataset: 94, 95, 97, 97, 100, 100, 101, 102, 103, 105, 105, 108, 108, 109, 109, 112, 113, 113, 118, 119, 121</a:t>
            </a: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 name="TextBox 6">
            <a:extLst>
              <a:ext uri="{FF2B5EF4-FFF2-40B4-BE49-F238E27FC236}">
                <a16:creationId xmlns:a16="http://schemas.microsoft.com/office/drawing/2014/main" id="{F7E98DF0-2F4B-DF14-AED0-08DBCA19BE69}"/>
              </a:ext>
            </a:extLst>
          </p:cNvPr>
          <p:cNvSpPr txBox="1"/>
          <p:nvPr/>
        </p:nvSpPr>
        <p:spPr>
          <a:xfrm>
            <a:off x="447090" y="5881382"/>
            <a:ext cx="11204910" cy="400110"/>
          </a:xfrm>
          <a:prstGeom prst="rect">
            <a:avLst/>
          </a:prstGeom>
          <a:noFill/>
        </p:spPr>
        <p:txBody>
          <a:bodyPr wrap="square" rtlCol="0">
            <a:spAutoFit/>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We want to understand the frequency or the occurrence in heights among this cohort of kids.</a:t>
            </a:r>
          </a:p>
        </p:txBody>
      </p:sp>
      <p:sp>
        <p:nvSpPr>
          <p:cNvPr id="8" name="Slide Number Placeholder 3">
            <a:extLst>
              <a:ext uri="{FF2B5EF4-FFF2-40B4-BE49-F238E27FC236}">
                <a16:creationId xmlns:a16="http://schemas.microsoft.com/office/drawing/2014/main" id="{9882810B-9114-E2E6-57BE-D9632A9B953B}"/>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44</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7639698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622156-8D9B-4F4B-A9E3-7454B42B498F}"/>
              </a:ext>
            </a:extLst>
          </p:cNvPr>
          <p:cNvSpPr txBox="1"/>
          <p:nvPr/>
        </p:nvSpPr>
        <p:spPr>
          <a:xfrm>
            <a:off x="180475" y="120316"/>
            <a:ext cx="11863136" cy="923330"/>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We create a table that contains group categories for height (of 5cm) measurement, and compute the frequency and proportions. In addition, we compute the cumulative frequency and its cumulative proportion as well. </a:t>
            </a:r>
          </a:p>
        </p:txBody>
      </p:sp>
      <p:sp>
        <p:nvSpPr>
          <p:cNvPr id="3" name="TextBox 2">
            <a:extLst>
              <a:ext uri="{FF2B5EF4-FFF2-40B4-BE49-F238E27FC236}">
                <a16:creationId xmlns:a16="http://schemas.microsoft.com/office/drawing/2014/main" id="{11F8DA31-87B4-81AD-222D-55B7FC6E6276}"/>
              </a:ext>
            </a:extLst>
          </p:cNvPr>
          <p:cNvSpPr txBox="1"/>
          <p:nvPr/>
        </p:nvSpPr>
        <p:spPr>
          <a:xfrm>
            <a:off x="276728" y="1206706"/>
            <a:ext cx="11464174" cy="400110"/>
          </a:xfrm>
          <a:prstGeom prst="rect">
            <a:avLst/>
          </a:prstGeom>
          <a:solidFill>
            <a:schemeClr val="accent1"/>
          </a:solidFill>
        </p:spPr>
        <p:txBody>
          <a:bodyPr wrap="square" rtlCol="0">
            <a:spAutoFit/>
          </a:bodyPr>
          <a:lstStyle/>
          <a:p>
            <a:r>
              <a:rPr lang="en-US" sz="2000" b="1" dirty="0">
                <a:latin typeface="Helvetica Neue" panose="02000503000000020004" pitchFamily="2" charset="0"/>
                <a:ea typeface="Helvetica Neue" panose="02000503000000020004" pitchFamily="2" charset="0"/>
                <a:cs typeface="Helvetica Neue" panose="02000503000000020004" pitchFamily="2" charset="0"/>
              </a:rPr>
              <a:t>94, 95, 97, 97, 100, 100, 101, 102, 103, 105, 105, 108, 108, 109, 109, 112, 113, 113, 118, 119, 121</a:t>
            </a: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p:txBody>
      </p:sp>
      <p:graphicFrame>
        <p:nvGraphicFramePr>
          <p:cNvPr id="4" name="Table 4">
            <a:extLst>
              <a:ext uri="{FF2B5EF4-FFF2-40B4-BE49-F238E27FC236}">
                <a16:creationId xmlns:a16="http://schemas.microsoft.com/office/drawing/2014/main" id="{12189CA0-CB18-CF9B-99E5-E08DB04ABE54}"/>
              </a:ext>
            </a:extLst>
          </p:cNvPr>
          <p:cNvGraphicFramePr>
            <a:graphicFrameLocks noGrp="1"/>
          </p:cNvGraphicFramePr>
          <p:nvPr>
            <p:extLst>
              <p:ext uri="{D42A27DB-BD31-4B8C-83A1-F6EECF244321}">
                <p14:modId xmlns:p14="http://schemas.microsoft.com/office/powerpoint/2010/main" val="644108146"/>
              </p:ext>
            </p:extLst>
          </p:nvPr>
        </p:nvGraphicFramePr>
        <p:xfrm>
          <a:off x="276728" y="1850634"/>
          <a:ext cx="9384631" cy="3510280"/>
        </p:xfrm>
        <a:graphic>
          <a:graphicData uri="http://schemas.openxmlformats.org/drawingml/2006/table">
            <a:tbl>
              <a:tblPr firstRow="1" bandRow="1">
                <a:tableStyleId>{5C22544A-7EE6-4342-B048-85BDC9FD1C3A}</a:tableStyleId>
              </a:tblPr>
              <a:tblGrid>
                <a:gridCol w="1876926">
                  <a:extLst>
                    <a:ext uri="{9D8B030D-6E8A-4147-A177-3AD203B41FA5}">
                      <a16:colId xmlns:a16="http://schemas.microsoft.com/office/drawing/2014/main" val="1271967229"/>
                    </a:ext>
                  </a:extLst>
                </a:gridCol>
                <a:gridCol w="1876926">
                  <a:extLst>
                    <a:ext uri="{9D8B030D-6E8A-4147-A177-3AD203B41FA5}">
                      <a16:colId xmlns:a16="http://schemas.microsoft.com/office/drawing/2014/main" val="2930736169"/>
                    </a:ext>
                  </a:extLst>
                </a:gridCol>
                <a:gridCol w="1997241">
                  <a:extLst>
                    <a:ext uri="{9D8B030D-6E8A-4147-A177-3AD203B41FA5}">
                      <a16:colId xmlns:a16="http://schemas.microsoft.com/office/drawing/2014/main" val="1760034158"/>
                    </a:ext>
                  </a:extLst>
                </a:gridCol>
                <a:gridCol w="1804737">
                  <a:extLst>
                    <a:ext uri="{9D8B030D-6E8A-4147-A177-3AD203B41FA5}">
                      <a16:colId xmlns:a16="http://schemas.microsoft.com/office/drawing/2014/main" val="725316432"/>
                    </a:ext>
                  </a:extLst>
                </a:gridCol>
                <a:gridCol w="1828801">
                  <a:extLst>
                    <a:ext uri="{9D8B030D-6E8A-4147-A177-3AD203B41FA5}">
                      <a16:colId xmlns:a16="http://schemas.microsoft.com/office/drawing/2014/main" val="483594168"/>
                    </a:ext>
                  </a:extLst>
                </a:gridCol>
              </a:tblGrid>
              <a:tr h="370840">
                <a:tc>
                  <a:txBody>
                    <a:bodyPr/>
                    <a:lstStyle/>
                    <a:p>
                      <a:r>
                        <a:rPr lang="en-GB" b="1" i="0" dirty="0">
                          <a:latin typeface="Helvetica Neue" panose="02000503000000020004" pitchFamily="2" charset="0"/>
                          <a:ea typeface="Helvetica Neue" panose="02000503000000020004" pitchFamily="2" charset="0"/>
                          <a:cs typeface="Helvetica Neue" panose="02000503000000020004" pitchFamily="2" charset="0"/>
                        </a:rPr>
                        <a:t>Height groups</a:t>
                      </a:r>
                    </a:p>
                  </a:txBody>
                  <a:tcPr/>
                </a:tc>
                <a:tc>
                  <a:txBody>
                    <a:bodyPr/>
                    <a:lstStyle/>
                    <a:p>
                      <a:r>
                        <a:rPr lang="en-GB" b="1" i="0" dirty="0">
                          <a:latin typeface="Helvetica Neue" panose="02000503000000020004" pitchFamily="2" charset="0"/>
                          <a:ea typeface="Helvetica Neue" panose="02000503000000020004" pitchFamily="2" charset="0"/>
                          <a:cs typeface="Helvetica Neue" panose="02000503000000020004" pitchFamily="2" charset="0"/>
                        </a:rPr>
                        <a:t>Frequency</a:t>
                      </a:r>
                    </a:p>
                  </a:txBody>
                  <a:tcPr/>
                </a:tc>
                <a:tc>
                  <a:txBody>
                    <a:bodyPr/>
                    <a:lstStyle/>
                    <a:p>
                      <a:r>
                        <a:rPr lang="en-GB" b="1" i="0" dirty="0">
                          <a:latin typeface="Helvetica Neue" panose="02000503000000020004" pitchFamily="2" charset="0"/>
                          <a:ea typeface="Helvetica Neue" panose="02000503000000020004" pitchFamily="2" charset="0"/>
                          <a:cs typeface="Helvetica Neue" panose="02000503000000020004" pitchFamily="2" charset="0"/>
                        </a:rPr>
                        <a:t>Relative Frequency or percentage (%)</a:t>
                      </a:r>
                    </a:p>
                  </a:txBody>
                  <a:tcPr/>
                </a:tc>
                <a:tc>
                  <a:txBody>
                    <a:bodyPr/>
                    <a:lstStyle/>
                    <a:p>
                      <a:r>
                        <a:rPr lang="en-GB" b="1" i="0" dirty="0">
                          <a:latin typeface="Helvetica Neue" panose="02000503000000020004" pitchFamily="2" charset="0"/>
                          <a:ea typeface="Helvetica Neue" panose="02000503000000020004" pitchFamily="2" charset="0"/>
                          <a:cs typeface="Helvetica Neue" panose="02000503000000020004" pitchFamily="2" charset="0"/>
                        </a:rPr>
                        <a:t>Cumulative Frequency</a:t>
                      </a:r>
                    </a:p>
                  </a:txBody>
                  <a:tcPr/>
                </a:tc>
                <a:tc>
                  <a:txBody>
                    <a:bodyPr/>
                    <a:lstStyle/>
                    <a:p>
                      <a:r>
                        <a:rPr lang="en-GB" b="1" i="0" dirty="0">
                          <a:latin typeface="Helvetica Neue" panose="02000503000000020004" pitchFamily="2" charset="0"/>
                          <a:ea typeface="Helvetica Neue" panose="02000503000000020004" pitchFamily="2" charset="0"/>
                          <a:cs typeface="Helvetica Neue" panose="02000503000000020004" pitchFamily="2" charset="0"/>
                        </a:rPr>
                        <a:t>Cumulative Relative Frequency</a:t>
                      </a:r>
                    </a:p>
                  </a:txBody>
                  <a:tcPr/>
                </a:tc>
                <a:extLst>
                  <a:ext uri="{0D108BD9-81ED-4DB2-BD59-A6C34878D82A}">
                    <a16:rowId xmlns:a16="http://schemas.microsoft.com/office/drawing/2014/main" val="1376267354"/>
                  </a:ext>
                </a:extLst>
              </a:tr>
              <a:tr h="370840">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90-95</a:t>
                      </a: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0.09523810 (9%)</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0.09523810 (9%)</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197805106"/>
                  </a:ext>
                </a:extLst>
              </a:tr>
              <a:tr h="370840">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96-100</a:t>
                      </a: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4</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0.19047619 (19%)</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6</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0.2857143 (28%)</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2433090375"/>
                  </a:ext>
                </a:extLst>
              </a:tr>
              <a:tr h="370840">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101-105</a:t>
                      </a: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0.23809524 (24%)</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11</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0.5238095 (52%)</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2089715629"/>
                  </a:ext>
                </a:extLst>
              </a:tr>
              <a:tr h="370840">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106-110</a:t>
                      </a: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4</a:t>
                      </a: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0.19047619 (19%)</a:t>
                      </a: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15</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0.7142857 (71%)</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763757841"/>
                  </a:ext>
                </a:extLst>
              </a:tr>
              <a:tr h="370840">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111-115</a:t>
                      </a: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3</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0.14285714 (14%)</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18</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0.8571429 (85%)</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778348730"/>
                  </a:ext>
                </a:extLst>
              </a:tr>
              <a:tr h="370840">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116-120</a:t>
                      </a: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0.09523810 (9%)</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20</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0.9523810 (95%)</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198228405"/>
                  </a:ext>
                </a:extLst>
              </a:tr>
              <a:tr h="370840">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120+</a:t>
                      </a: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1</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0.04761905 (4%)</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21</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1.0000000 (100%)</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785394640"/>
                  </a:ext>
                </a:extLst>
              </a:tr>
            </a:tbl>
          </a:graphicData>
        </a:graphic>
      </p:graphicFrame>
      <p:sp>
        <p:nvSpPr>
          <p:cNvPr id="5" name="TextBox 4">
            <a:extLst>
              <a:ext uri="{FF2B5EF4-FFF2-40B4-BE49-F238E27FC236}">
                <a16:creationId xmlns:a16="http://schemas.microsoft.com/office/drawing/2014/main" id="{4ECF605F-D8A7-11AF-9F64-4238628F532B}"/>
              </a:ext>
            </a:extLst>
          </p:cNvPr>
          <p:cNvSpPr txBox="1"/>
          <p:nvPr/>
        </p:nvSpPr>
        <p:spPr>
          <a:xfrm>
            <a:off x="9809617" y="2788024"/>
            <a:ext cx="763351" cy="369332"/>
          </a:xfrm>
          <a:prstGeom prst="rect">
            <a:avLst/>
          </a:prstGeom>
          <a:noFill/>
        </p:spPr>
        <p:txBody>
          <a:bodyPr wrap="none" rtlCol="0">
            <a:spAutoFit/>
          </a:bodyPr>
          <a:lstStyle/>
          <a:p>
            <a:r>
              <a:rPr lang="en-GB" dirty="0"/>
              <a:t>94, 95</a:t>
            </a:r>
          </a:p>
        </p:txBody>
      </p:sp>
      <p:sp>
        <p:nvSpPr>
          <p:cNvPr id="6" name="TextBox 5">
            <a:extLst>
              <a:ext uri="{FF2B5EF4-FFF2-40B4-BE49-F238E27FC236}">
                <a16:creationId xmlns:a16="http://schemas.microsoft.com/office/drawing/2014/main" id="{328CD8BE-756A-8A5C-0814-9D9E291A324A}"/>
              </a:ext>
            </a:extLst>
          </p:cNvPr>
          <p:cNvSpPr txBox="1"/>
          <p:nvPr/>
        </p:nvSpPr>
        <p:spPr>
          <a:xfrm>
            <a:off x="9809617" y="3157356"/>
            <a:ext cx="1686680" cy="369332"/>
          </a:xfrm>
          <a:prstGeom prst="rect">
            <a:avLst/>
          </a:prstGeom>
          <a:noFill/>
        </p:spPr>
        <p:txBody>
          <a:bodyPr wrap="none" rtlCol="0">
            <a:spAutoFit/>
          </a:bodyPr>
          <a:lstStyle/>
          <a:p>
            <a:r>
              <a:rPr lang="en-GB" dirty="0"/>
              <a:t>97, 97, 100, 100</a:t>
            </a:r>
          </a:p>
        </p:txBody>
      </p:sp>
      <p:sp>
        <p:nvSpPr>
          <p:cNvPr id="7" name="TextBox 6">
            <a:extLst>
              <a:ext uri="{FF2B5EF4-FFF2-40B4-BE49-F238E27FC236}">
                <a16:creationId xmlns:a16="http://schemas.microsoft.com/office/drawing/2014/main" id="{722AFAC2-82BB-92DC-7C34-91B5D655EFED}"/>
              </a:ext>
            </a:extLst>
          </p:cNvPr>
          <p:cNvSpPr txBox="1"/>
          <p:nvPr/>
        </p:nvSpPr>
        <p:spPr>
          <a:xfrm>
            <a:off x="9809617" y="3520906"/>
            <a:ext cx="2382383" cy="369332"/>
          </a:xfrm>
          <a:prstGeom prst="rect">
            <a:avLst/>
          </a:prstGeom>
          <a:noFill/>
        </p:spPr>
        <p:txBody>
          <a:bodyPr wrap="none" rtlCol="0">
            <a:spAutoFit/>
          </a:bodyPr>
          <a:lstStyle/>
          <a:p>
            <a:r>
              <a:rPr lang="en-GB" dirty="0"/>
              <a:t>101, 102, 103, 105, 105</a:t>
            </a:r>
          </a:p>
        </p:txBody>
      </p:sp>
      <p:sp>
        <p:nvSpPr>
          <p:cNvPr id="8" name="TextBox 7">
            <a:extLst>
              <a:ext uri="{FF2B5EF4-FFF2-40B4-BE49-F238E27FC236}">
                <a16:creationId xmlns:a16="http://schemas.microsoft.com/office/drawing/2014/main" id="{5874BD29-57DF-5129-5A59-7708CA79205B}"/>
              </a:ext>
            </a:extLst>
          </p:cNvPr>
          <p:cNvSpPr txBox="1"/>
          <p:nvPr/>
        </p:nvSpPr>
        <p:spPr>
          <a:xfrm>
            <a:off x="9809617" y="3890238"/>
            <a:ext cx="1920719" cy="369332"/>
          </a:xfrm>
          <a:prstGeom prst="rect">
            <a:avLst/>
          </a:prstGeom>
          <a:noFill/>
        </p:spPr>
        <p:txBody>
          <a:bodyPr wrap="none" rtlCol="0">
            <a:spAutoFit/>
          </a:bodyPr>
          <a:lstStyle/>
          <a:p>
            <a:r>
              <a:rPr lang="en-GB" dirty="0"/>
              <a:t>108, 108, 109, 109</a:t>
            </a:r>
          </a:p>
        </p:txBody>
      </p:sp>
      <p:sp>
        <p:nvSpPr>
          <p:cNvPr id="9" name="TextBox 8">
            <a:extLst>
              <a:ext uri="{FF2B5EF4-FFF2-40B4-BE49-F238E27FC236}">
                <a16:creationId xmlns:a16="http://schemas.microsoft.com/office/drawing/2014/main" id="{F2199596-3069-3369-29D2-DE80017988BD}"/>
              </a:ext>
            </a:extLst>
          </p:cNvPr>
          <p:cNvSpPr txBox="1"/>
          <p:nvPr/>
        </p:nvSpPr>
        <p:spPr>
          <a:xfrm>
            <a:off x="9809616" y="4259135"/>
            <a:ext cx="1459054" cy="369332"/>
          </a:xfrm>
          <a:prstGeom prst="rect">
            <a:avLst/>
          </a:prstGeom>
          <a:noFill/>
        </p:spPr>
        <p:txBody>
          <a:bodyPr wrap="none" rtlCol="0">
            <a:spAutoFit/>
          </a:bodyPr>
          <a:lstStyle/>
          <a:p>
            <a:r>
              <a:rPr lang="en-GB" dirty="0"/>
              <a:t>112, 113, 113</a:t>
            </a:r>
          </a:p>
        </p:txBody>
      </p:sp>
      <p:sp>
        <p:nvSpPr>
          <p:cNvPr id="10" name="TextBox 9">
            <a:extLst>
              <a:ext uri="{FF2B5EF4-FFF2-40B4-BE49-F238E27FC236}">
                <a16:creationId xmlns:a16="http://schemas.microsoft.com/office/drawing/2014/main" id="{85F6D416-741E-676C-D9D4-C9D853BAAE99}"/>
              </a:ext>
            </a:extLst>
          </p:cNvPr>
          <p:cNvSpPr txBox="1"/>
          <p:nvPr/>
        </p:nvSpPr>
        <p:spPr>
          <a:xfrm>
            <a:off x="9819377" y="4622685"/>
            <a:ext cx="997389" cy="369332"/>
          </a:xfrm>
          <a:prstGeom prst="rect">
            <a:avLst/>
          </a:prstGeom>
          <a:noFill/>
        </p:spPr>
        <p:txBody>
          <a:bodyPr wrap="none" rtlCol="0">
            <a:spAutoFit/>
          </a:bodyPr>
          <a:lstStyle/>
          <a:p>
            <a:r>
              <a:rPr lang="en-GB" dirty="0"/>
              <a:t>118, 119</a:t>
            </a:r>
          </a:p>
        </p:txBody>
      </p:sp>
      <p:sp>
        <p:nvSpPr>
          <p:cNvPr id="11" name="TextBox 10">
            <a:extLst>
              <a:ext uri="{FF2B5EF4-FFF2-40B4-BE49-F238E27FC236}">
                <a16:creationId xmlns:a16="http://schemas.microsoft.com/office/drawing/2014/main" id="{2E5A661F-4C3E-1077-702C-7E2D030B5B01}"/>
              </a:ext>
            </a:extLst>
          </p:cNvPr>
          <p:cNvSpPr txBox="1"/>
          <p:nvPr/>
        </p:nvSpPr>
        <p:spPr>
          <a:xfrm>
            <a:off x="9809616" y="4991582"/>
            <a:ext cx="535724" cy="369332"/>
          </a:xfrm>
          <a:prstGeom prst="rect">
            <a:avLst/>
          </a:prstGeom>
          <a:noFill/>
        </p:spPr>
        <p:txBody>
          <a:bodyPr wrap="none" rtlCol="0">
            <a:spAutoFit/>
          </a:bodyPr>
          <a:lstStyle/>
          <a:p>
            <a:r>
              <a:rPr lang="en-GB" dirty="0"/>
              <a:t>121</a:t>
            </a:r>
          </a:p>
        </p:txBody>
      </p:sp>
      <p:sp>
        <p:nvSpPr>
          <p:cNvPr id="12" name="TextBox 11">
            <a:extLst>
              <a:ext uri="{FF2B5EF4-FFF2-40B4-BE49-F238E27FC236}">
                <a16:creationId xmlns:a16="http://schemas.microsoft.com/office/drawing/2014/main" id="{F57BC874-AA0F-D89C-1D93-DD7C222E862D}"/>
              </a:ext>
            </a:extLst>
          </p:cNvPr>
          <p:cNvSpPr txBox="1"/>
          <p:nvPr/>
        </p:nvSpPr>
        <p:spPr>
          <a:xfrm>
            <a:off x="276728" y="5651294"/>
            <a:ext cx="9384630" cy="923330"/>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This output is called a “</a:t>
            </a:r>
            <a:r>
              <a:rPr lang="en-GB" b="1" dirty="0">
                <a:latin typeface="Helvetica Neue" panose="02000503000000020004" pitchFamily="2" charset="0"/>
                <a:ea typeface="Helvetica Neue" panose="02000503000000020004" pitchFamily="2" charset="0"/>
                <a:cs typeface="Helvetica Neue" panose="02000503000000020004" pitchFamily="2" charset="0"/>
              </a:rPr>
              <a:t>Frequency Distribution table</a:t>
            </a:r>
            <a:r>
              <a:rPr lang="en-GB" dirty="0">
                <a:latin typeface="Helvetica Neue" panose="02000503000000020004" pitchFamily="2" charset="0"/>
                <a:ea typeface="Helvetica Neue" panose="02000503000000020004" pitchFamily="2" charset="0"/>
                <a:cs typeface="Helvetica Neue" panose="02000503000000020004" pitchFamily="2" charset="0"/>
              </a:rPr>
              <a:t>”, it’s visual representation is a </a:t>
            </a:r>
            <a:r>
              <a:rPr lang="en-GB" b="1" dirty="0">
                <a:latin typeface="Helvetica Neue" panose="02000503000000020004" pitchFamily="2" charset="0"/>
                <a:ea typeface="Helvetica Neue" panose="02000503000000020004" pitchFamily="2" charset="0"/>
                <a:cs typeface="Helvetica Neue" panose="02000503000000020004" pitchFamily="2" charset="0"/>
              </a:rPr>
              <a:t>histogram</a:t>
            </a:r>
            <a:r>
              <a:rPr lang="en-GB" dirty="0">
                <a:latin typeface="Helvetica Neue" panose="02000503000000020004" pitchFamily="2" charset="0"/>
                <a:ea typeface="Helvetica Neue" panose="02000503000000020004" pitchFamily="2" charset="0"/>
                <a:cs typeface="Helvetica Neue" panose="02000503000000020004" pitchFamily="2" charset="0"/>
              </a:rPr>
              <a:t> for the data’s </a:t>
            </a:r>
            <a:r>
              <a:rPr lang="en-GB" b="1" dirty="0">
                <a:latin typeface="Helvetica Neue" panose="02000503000000020004" pitchFamily="2" charset="0"/>
                <a:ea typeface="Helvetica Neue" panose="02000503000000020004" pitchFamily="2" charset="0"/>
                <a:cs typeface="Helvetica Neue" panose="02000503000000020004" pitchFamily="2" charset="0"/>
              </a:rPr>
              <a:t>relative frequency </a:t>
            </a:r>
            <a:r>
              <a:rPr lang="en-GB" dirty="0">
                <a:latin typeface="Helvetica Neue" panose="02000503000000020004" pitchFamily="2" charset="0"/>
                <a:ea typeface="Helvetica Neue" panose="02000503000000020004" pitchFamily="2" charset="0"/>
                <a:cs typeface="Helvetica Neue" panose="02000503000000020004" pitchFamily="2" charset="0"/>
              </a:rPr>
              <a:t>and </a:t>
            </a:r>
            <a:r>
              <a:rPr lang="en-GB" b="1" dirty="0">
                <a:latin typeface="Helvetica Neue" panose="02000503000000020004" pitchFamily="2" charset="0"/>
                <a:ea typeface="Helvetica Neue" panose="02000503000000020004" pitchFamily="2" charset="0"/>
                <a:cs typeface="Helvetica Neue" panose="02000503000000020004" pitchFamily="2" charset="0"/>
              </a:rPr>
              <a:t>cumulative frequency plot</a:t>
            </a:r>
            <a:r>
              <a:rPr lang="en-GB" dirty="0">
                <a:latin typeface="Helvetica Neue" panose="02000503000000020004" pitchFamily="2" charset="0"/>
                <a:ea typeface="Helvetica Neue" panose="02000503000000020004" pitchFamily="2" charset="0"/>
                <a:cs typeface="Helvetica Neue" panose="02000503000000020004" pitchFamily="2" charset="0"/>
              </a:rPr>
              <a:t> for the </a:t>
            </a:r>
            <a:r>
              <a:rPr lang="en-GB" b="1" dirty="0">
                <a:latin typeface="Helvetica Neue" panose="02000503000000020004" pitchFamily="2" charset="0"/>
                <a:ea typeface="Helvetica Neue" panose="02000503000000020004" pitchFamily="2" charset="0"/>
                <a:cs typeface="Helvetica Neue" panose="02000503000000020004" pitchFamily="2" charset="0"/>
              </a:rPr>
              <a:t>cumulative frequency</a:t>
            </a:r>
            <a:r>
              <a:rPr lang="en-GB"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13" name="TextBox 12">
            <a:extLst>
              <a:ext uri="{FF2B5EF4-FFF2-40B4-BE49-F238E27FC236}">
                <a16:creationId xmlns:a16="http://schemas.microsoft.com/office/drawing/2014/main" id="{B2CFC0C6-C6B4-4BC4-ABAA-20C0755E9DDE}"/>
              </a:ext>
            </a:extLst>
          </p:cNvPr>
          <p:cNvSpPr txBox="1"/>
          <p:nvPr/>
        </p:nvSpPr>
        <p:spPr>
          <a:xfrm>
            <a:off x="9819377" y="2062264"/>
            <a:ext cx="2236694" cy="646331"/>
          </a:xfrm>
          <a:prstGeom prst="rect">
            <a:avLst/>
          </a:prstGeom>
          <a:solidFill>
            <a:srgbClr val="FFC000"/>
          </a:solid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We group the data points accordingly</a:t>
            </a:r>
          </a:p>
        </p:txBody>
      </p:sp>
      <p:sp>
        <p:nvSpPr>
          <p:cNvPr id="15" name="Slide Number Placeholder 3">
            <a:extLst>
              <a:ext uri="{FF2B5EF4-FFF2-40B4-BE49-F238E27FC236}">
                <a16:creationId xmlns:a16="http://schemas.microsoft.com/office/drawing/2014/main" id="{2F88F02E-857E-2A87-9AC7-D16C7D68CB18}"/>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45</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9531054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histogram&#10;&#10;Description automatically generated">
            <a:extLst>
              <a:ext uri="{FF2B5EF4-FFF2-40B4-BE49-F238E27FC236}">
                <a16:creationId xmlns:a16="http://schemas.microsoft.com/office/drawing/2014/main" id="{E66E9DF6-27A8-6145-6D43-53EFC3D92F55}"/>
              </a:ext>
            </a:extLst>
          </p:cNvPr>
          <p:cNvPicPr>
            <a:picLocks noChangeAspect="1"/>
          </p:cNvPicPr>
          <p:nvPr/>
        </p:nvPicPr>
        <p:blipFill>
          <a:blip r:embed="rId2"/>
          <a:stretch>
            <a:fillRect/>
          </a:stretch>
        </p:blipFill>
        <p:spPr>
          <a:xfrm>
            <a:off x="382673" y="288759"/>
            <a:ext cx="5418085" cy="4608094"/>
          </a:xfrm>
          <a:prstGeom prst="rect">
            <a:avLst/>
          </a:prstGeom>
          <a:ln>
            <a:solidFill>
              <a:schemeClr val="tx1"/>
            </a:solidFill>
          </a:ln>
        </p:spPr>
      </p:pic>
      <p:pic>
        <p:nvPicPr>
          <p:cNvPr id="5" name="Picture 4" descr="Chart, line chart&#10;&#10;Description automatically generated">
            <a:extLst>
              <a:ext uri="{FF2B5EF4-FFF2-40B4-BE49-F238E27FC236}">
                <a16:creationId xmlns:a16="http://schemas.microsoft.com/office/drawing/2014/main" id="{E60599A0-A8BB-4D5C-8505-2943FD7A45F8}"/>
              </a:ext>
            </a:extLst>
          </p:cNvPr>
          <p:cNvPicPr>
            <a:picLocks noChangeAspect="1"/>
          </p:cNvPicPr>
          <p:nvPr/>
        </p:nvPicPr>
        <p:blipFill>
          <a:blip r:embed="rId3"/>
          <a:stretch>
            <a:fillRect/>
          </a:stretch>
        </p:blipFill>
        <p:spPr>
          <a:xfrm>
            <a:off x="6178747" y="288759"/>
            <a:ext cx="5630580" cy="4608094"/>
          </a:xfrm>
          <a:prstGeom prst="rect">
            <a:avLst/>
          </a:prstGeom>
          <a:ln>
            <a:solidFill>
              <a:schemeClr val="tx1"/>
            </a:solidFill>
          </a:ln>
        </p:spPr>
      </p:pic>
      <p:sp>
        <p:nvSpPr>
          <p:cNvPr id="7" name="TextBox 6">
            <a:extLst>
              <a:ext uri="{FF2B5EF4-FFF2-40B4-BE49-F238E27FC236}">
                <a16:creationId xmlns:a16="http://schemas.microsoft.com/office/drawing/2014/main" id="{4264395A-625D-03EE-7C2D-591025A1B1B4}"/>
              </a:ext>
            </a:extLst>
          </p:cNvPr>
          <p:cNvSpPr txBox="1"/>
          <p:nvPr/>
        </p:nvSpPr>
        <p:spPr>
          <a:xfrm>
            <a:off x="382673" y="5114864"/>
            <a:ext cx="11426654" cy="1077218"/>
          </a:xfrm>
          <a:prstGeom prst="rect">
            <a:avLst/>
          </a:prstGeom>
          <a:solidFill>
            <a:schemeClr val="accent1"/>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Interpretation: </a:t>
            </a:r>
            <a:r>
              <a:rPr lang="en-GB" sz="1600" dirty="0">
                <a:latin typeface="Helvetica Neue" panose="02000503000000020004" pitchFamily="2" charset="0"/>
                <a:ea typeface="Helvetica Neue" panose="02000503000000020004" pitchFamily="2" charset="0"/>
                <a:cs typeface="Helvetica Neue" panose="02000503000000020004" pitchFamily="2" charset="0"/>
              </a:rPr>
              <a:t>The above table output show the frequency distribution of heights (in cm) in kids who are 4 years of age entering in reception. The group with the highest frequency was 101-105 cm which accounts for 24% of the data. Health-wise, we can see from the cumulative frequency results that there are 6 kids with height values that are less than 101 cm. </a:t>
            </a:r>
            <a:r>
              <a:rPr lang="en-GB" sz="1600" dirty="0">
                <a:effectLst/>
                <a:latin typeface="Helvetica Neue" panose="02000503000000020004" pitchFamily="2" charset="0"/>
                <a:ea typeface="Helvetica Neue" panose="02000503000000020004" pitchFamily="2" charset="0"/>
                <a:cs typeface="Helvetica Neue" panose="02000503000000020004" pitchFamily="2" charset="0"/>
              </a:rPr>
              <a:t>This corresponds to </a:t>
            </a:r>
            <a:r>
              <a:rPr lang="en-GB" sz="16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0.2857</a:t>
            </a:r>
            <a:r>
              <a:rPr lang="en-GB" sz="1600" dirty="0">
                <a:effectLst/>
                <a:latin typeface="Helvetica Neue" panose="02000503000000020004" pitchFamily="2" charset="0"/>
                <a:ea typeface="Helvetica Neue" panose="02000503000000020004" pitchFamily="2" charset="0"/>
                <a:cs typeface="Helvetica Neue" panose="02000503000000020004" pitchFamily="2" charset="0"/>
              </a:rPr>
              <a:t> (29%) of the data – descriptively, these 6 kids growth is a cause for concern. </a:t>
            </a:r>
            <a:r>
              <a:rPr lang="en-GB" sz="1600" dirty="0">
                <a:latin typeface="Helvetica Neue" panose="02000503000000020004" pitchFamily="2" charset="0"/>
                <a:ea typeface="Helvetica Neue" panose="02000503000000020004" pitchFamily="2" charset="0"/>
                <a:cs typeface="Helvetica Neue" panose="02000503000000020004" pitchFamily="2" charset="0"/>
              </a:rPr>
              <a:t>  </a:t>
            </a:r>
          </a:p>
        </p:txBody>
      </p:sp>
      <p:cxnSp>
        <p:nvCxnSpPr>
          <p:cNvPr id="9" name="Straight Connector 8">
            <a:extLst>
              <a:ext uri="{FF2B5EF4-FFF2-40B4-BE49-F238E27FC236}">
                <a16:creationId xmlns:a16="http://schemas.microsoft.com/office/drawing/2014/main" id="{B5E6037D-620A-0EEC-4FEA-FB0A978FB44F}"/>
              </a:ext>
            </a:extLst>
          </p:cNvPr>
          <p:cNvCxnSpPr/>
          <p:nvPr/>
        </p:nvCxnSpPr>
        <p:spPr>
          <a:xfrm flipV="1">
            <a:off x="8217572" y="565484"/>
            <a:ext cx="0" cy="3886200"/>
          </a:xfrm>
          <a:prstGeom prst="line">
            <a:avLst/>
          </a:prstGeom>
          <a:ln w="28575">
            <a:solidFill>
              <a:srgbClr val="FF0000"/>
            </a:solidFill>
            <a:prstDash val="sysDash"/>
          </a:ln>
        </p:spPr>
        <p:style>
          <a:lnRef idx="1">
            <a:schemeClr val="dk1"/>
          </a:lnRef>
          <a:fillRef idx="0">
            <a:schemeClr val="dk1"/>
          </a:fillRef>
          <a:effectRef idx="0">
            <a:schemeClr val="dk1"/>
          </a:effectRef>
          <a:fontRef idx="minor">
            <a:schemeClr val="tx1"/>
          </a:fontRef>
        </p:style>
      </p:cxnSp>
      <p:sp>
        <p:nvSpPr>
          <p:cNvPr id="2" name="Slide Number Placeholder 3">
            <a:extLst>
              <a:ext uri="{FF2B5EF4-FFF2-40B4-BE49-F238E27FC236}">
                <a16:creationId xmlns:a16="http://schemas.microsoft.com/office/drawing/2014/main" id="{AB3703AA-5F9B-C50D-79C9-F8DC8CA0A97C}"/>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46</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721589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FA66A7-D026-D803-45C4-C0206B9855B7}"/>
              </a:ext>
            </a:extLst>
          </p:cNvPr>
          <p:cNvPicPr>
            <a:picLocks noChangeAspect="1"/>
          </p:cNvPicPr>
          <p:nvPr/>
        </p:nvPicPr>
        <p:blipFill>
          <a:blip r:embed="rId2"/>
          <a:stretch>
            <a:fillRect/>
          </a:stretch>
        </p:blipFill>
        <p:spPr>
          <a:xfrm>
            <a:off x="1643449" y="0"/>
            <a:ext cx="9193030" cy="6858000"/>
          </a:xfrm>
          <a:prstGeom prst="rect">
            <a:avLst/>
          </a:prstGeom>
        </p:spPr>
      </p:pic>
      <p:sp>
        <p:nvSpPr>
          <p:cNvPr id="3" name="TextBox 2">
            <a:extLst>
              <a:ext uri="{FF2B5EF4-FFF2-40B4-BE49-F238E27FC236}">
                <a16:creationId xmlns:a16="http://schemas.microsoft.com/office/drawing/2014/main" id="{9170CC0E-54C5-4E46-363C-4DF8C89D81B6}"/>
              </a:ext>
            </a:extLst>
          </p:cNvPr>
          <p:cNvSpPr txBox="1"/>
          <p:nvPr/>
        </p:nvSpPr>
        <p:spPr>
          <a:xfrm>
            <a:off x="6692251" y="2014598"/>
            <a:ext cx="4008304" cy="646331"/>
          </a:xfrm>
          <a:prstGeom prst="rect">
            <a:avLst/>
          </a:prstGeom>
          <a:noFill/>
          <a:ln>
            <a:solidFill>
              <a:schemeClr val="accent2"/>
            </a:solidFill>
          </a:ln>
        </p:spPr>
        <p:txBody>
          <a:bodyPr wrap="square" rtlCol="0" anchor="ctr">
            <a:spAutoFit/>
          </a:bodyPr>
          <a:lstStyle/>
          <a:p>
            <a:pPr algn="ctr"/>
            <a:r>
              <a:rPr lang="en-GB" sz="3600" b="1" dirty="0">
                <a:solidFill>
                  <a:schemeClr val="accent4"/>
                </a:solidFill>
                <a:latin typeface="HELVETICA NEUE THIN" panose="020B0403020202020204" pitchFamily="34" charset="0"/>
                <a:ea typeface="HELVETICA NEUE THIN" panose="020B0403020202020204" pitchFamily="34" charset="0"/>
              </a:rPr>
              <a:t>Cigarette break</a:t>
            </a:r>
          </a:p>
        </p:txBody>
      </p:sp>
      <p:sp>
        <p:nvSpPr>
          <p:cNvPr id="4" name="Slide Number Placeholder 3">
            <a:extLst>
              <a:ext uri="{FF2B5EF4-FFF2-40B4-BE49-F238E27FC236}">
                <a16:creationId xmlns:a16="http://schemas.microsoft.com/office/drawing/2014/main" id="{AB8EE966-2609-9915-BE5D-6955BC78C6E4}"/>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47</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5908992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RStudio and live demonstration</a:t>
            </a:r>
          </a:p>
        </p:txBody>
      </p:sp>
      <p:sp>
        <p:nvSpPr>
          <p:cNvPr id="3" name="Slide Number Placeholder 3">
            <a:extLst>
              <a:ext uri="{FF2B5EF4-FFF2-40B4-BE49-F238E27FC236}">
                <a16:creationId xmlns:a16="http://schemas.microsoft.com/office/drawing/2014/main" id="{77BAF299-AD58-3E10-2207-02D745D9A780}"/>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48</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627044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716ECE-BA17-DB42-7B28-66B390A67E95}"/>
              </a:ext>
            </a:extLst>
          </p:cNvPr>
          <p:cNvPicPr>
            <a:picLocks noChangeAspect="1"/>
          </p:cNvPicPr>
          <p:nvPr/>
        </p:nvPicPr>
        <p:blipFill>
          <a:blip r:embed="rId3"/>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F1C37AF8-2849-067D-3793-CD957438C49D}"/>
              </a:ext>
            </a:extLst>
          </p:cNvPr>
          <p:cNvSpPr txBox="1">
            <a:spLocks/>
          </p:cNvSpPr>
          <p:nvPr/>
        </p:nvSpPr>
        <p:spPr>
          <a:xfrm>
            <a:off x="0" y="1060646"/>
            <a:ext cx="9197446" cy="4762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What is R/RStudio</a:t>
            </a:r>
          </a:p>
        </p:txBody>
      </p:sp>
      <p:pic>
        <p:nvPicPr>
          <p:cNvPr id="4" name="Picture 3" descr="A close-up of a tablet&#10;&#10;Description automatically generated with low confidence">
            <a:extLst>
              <a:ext uri="{FF2B5EF4-FFF2-40B4-BE49-F238E27FC236}">
                <a16:creationId xmlns:a16="http://schemas.microsoft.com/office/drawing/2014/main" id="{FCA0838A-7492-3C74-574E-DBC41BB8ED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7815" y="1655272"/>
            <a:ext cx="7936184" cy="4166497"/>
          </a:xfrm>
          <a:prstGeom prst="rect">
            <a:avLst/>
          </a:prstGeom>
        </p:spPr>
      </p:pic>
      <p:sp>
        <p:nvSpPr>
          <p:cNvPr id="5" name="TextBox 4">
            <a:extLst>
              <a:ext uri="{FF2B5EF4-FFF2-40B4-BE49-F238E27FC236}">
                <a16:creationId xmlns:a16="http://schemas.microsoft.com/office/drawing/2014/main" id="{FC21584E-80F0-686D-A674-FF465F016386}"/>
              </a:ext>
            </a:extLst>
          </p:cNvPr>
          <p:cNvSpPr txBox="1"/>
          <p:nvPr/>
        </p:nvSpPr>
        <p:spPr>
          <a:xfrm>
            <a:off x="89210" y="5940146"/>
            <a:ext cx="7538223" cy="830997"/>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The r-project for statistical computing: </a:t>
            </a:r>
            <a:r>
              <a:rPr lang="en-GB" sz="1600" dirty="0">
                <a:latin typeface="Helvetica Neue" panose="02000503000000020004" pitchFamily="2" charset="0"/>
                <a:ea typeface="Helvetica Neue" panose="02000503000000020004" pitchFamily="2" charset="0"/>
                <a:cs typeface="Helvetica Neue" panose="02000503000000020004" pitchFamily="2" charset="0"/>
                <a:hlinkClick r:id="rId5"/>
              </a:rPr>
              <a:t>https://www.r-project.org</a:t>
            </a:r>
            <a:r>
              <a:rPr lang="en-GB" sz="1600" dirty="0">
                <a:latin typeface="Helvetica Neue" panose="02000503000000020004" pitchFamily="2" charset="0"/>
                <a:ea typeface="Helvetica Neue" panose="02000503000000020004" pitchFamily="2" charset="0"/>
                <a:cs typeface="Helvetica Neue" panose="02000503000000020004" pitchFamily="2" charset="0"/>
              </a:rPr>
              <a:t> </a:t>
            </a:r>
          </a:p>
          <a:p>
            <a:r>
              <a:rPr lang="en-GB" sz="1600" dirty="0">
                <a:latin typeface="Helvetica Neue" panose="02000503000000020004" pitchFamily="2" charset="0"/>
                <a:ea typeface="Helvetica Neue" panose="02000503000000020004" pitchFamily="2" charset="0"/>
                <a:cs typeface="Helvetica Neue" panose="02000503000000020004" pitchFamily="2" charset="0"/>
              </a:rPr>
              <a:t>Open-source RStudio: </a:t>
            </a:r>
            <a:r>
              <a:rPr lang="en-GB" sz="1600" dirty="0">
                <a:latin typeface="Helvetica Neue" panose="02000503000000020004" pitchFamily="2" charset="0"/>
                <a:ea typeface="Helvetica Neue" panose="02000503000000020004" pitchFamily="2" charset="0"/>
                <a:cs typeface="Helvetica Neue" panose="02000503000000020004" pitchFamily="2" charset="0"/>
                <a:hlinkClick r:id="rId6"/>
              </a:rPr>
              <a:t>https://www.rstudio.com</a:t>
            </a:r>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The R Journal: </a:t>
            </a:r>
            <a:r>
              <a:rPr lang="en-GB" sz="1600" dirty="0">
                <a:latin typeface="Helvetica Neue" panose="02000503000000020004" pitchFamily="2" charset="0"/>
                <a:ea typeface="Helvetica Neue" panose="02000503000000020004" pitchFamily="2" charset="0"/>
                <a:cs typeface="Helvetica Neue" panose="02000503000000020004" pitchFamily="2" charset="0"/>
                <a:hlinkClick r:id="rId7"/>
              </a:rPr>
              <a:t>https://journal.r-project.org</a:t>
            </a:r>
            <a:r>
              <a:rPr lang="en-GB" sz="1600"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7" name="Slide Number Placeholder 3">
            <a:extLst>
              <a:ext uri="{FF2B5EF4-FFF2-40B4-BE49-F238E27FC236}">
                <a16:creationId xmlns:a16="http://schemas.microsoft.com/office/drawing/2014/main" id="{29FB7EC9-D39D-F769-7CF9-29ECE10E1A27}"/>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49</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342925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4D6B44-1FDB-FA7E-E213-97E7FD8279DB}"/>
              </a:ext>
            </a:extLst>
          </p:cNvPr>
          <p:cNvPicPr>
            <a:picLocks noChangeAspect="1"/>
          </p:cNvPicPr>
          <p:nvPr/>
        </p:nvPicPr>
        <p:blipFill>
          <a:blip r:embed="rId2"/>
          <a:stretch>
            <a:fillRect/>
          </a:stretch>
        </p:blipFill>
        <p:spPr>
          <a:xfrm>
            <a:off x="0" y="0"/>
            <a:ext cx="12192000" cy="970069"/>
          </a:xfrm>
          <a:prstGeom prst="rect">
            <a:avLst/>
          </a:prstGeom>
        </p:spPr>
      </p:pic>
      <p:sp>
        <p:nvSpPr>
          <p:cNvPr id="3" name="Rectangle 2">
            <a:extLst>
              <a:ext uri="{FF2B5EF4-FFF2-40B4-BE49-F238E27FC236}">
                <a16:creationId xmlns:a16="http://schemas.microsoft.com/office/drawing/2014/main" id="{97ABA3BE-CE0B-9BE8-75CD-11EBB9285388}"/>
              </a:ext>
            </a:extLst>
          </p:cNvPr>
          <p:cNvSpPr txBox="1">
            <a:spLocks noChangeArrowheads="1"/>
          </p:cNvSpPr>
          <p:nvPr/>
        </p:nvSpPr>
        <p:spPr>
          <a:xfrm>
            <a:off x="1299410" y="1196860"/>
            <a:ext cx="9197446" cy="6158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b="1" dirty="0">
                <a:latin typeface="Helvetica Neue" panose="02000503000000020004" pitchFamily="2" charset="0"/>
                <a:ea typeface="Helvetica Neue" panose="02000503000000020004" pitchFamily="2" charset="0"/>
                <a:cs typeface="Helvetica Neue" panose="02000503000000020004" pitchFamily="2" charset="0"/>
              </a:rPr>
              <a:t>Meet the module tutors </a:t>
            </a:r>
          </a:p>
        </p:txBody>
      </p:sp>
      <p:pic>
        <p:nvPicPr>
          <p:cNvPr id="4" name="Picture 3" descr="A picture containing person, person&#10;&#10;Description automatically generated">
            <a:extLst>
              <a:ext uri="{FF2B5EF4-FFF2-40B4-BE49-F238E27FC236}">
                <a16:creationId xmlns:a16="http://schemas.microsoft.com/office/drawing/2014/main" id="{66BA8241-F9A1-6B09-6A87-1781663022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4660" y="1897369"/>
            <a:ext cx="2689809" cy="2689809"/>
          </a:xfrm>
          <a:prstGeom prst="rect">
            <a:avLst/>
          </a:prstGeom>
          <a:ln>
            <a:noFill/>
          </a:ln>
          <a:effectLst>
            <a:softEdge rad="112500"/>
          </a:effectLst>
        </p:spPr>
      </p:pic>
      <p:pic>
        <p:nvPicPr>
          <p:cNvPr id="5" name="Picture 4" descr="A person wearing glasses&#10;&#10;Description automatically generated with medium confidence">
            <a:extLst>
              <a:ext uri="{FF2B5EF4-FFF2-40B4-BE49-F238E27FC236}">
                <a16:creationId xmlns:a16="http://schemas.microsoft.com/office/drawing/2014/main" id="{44E57954-C7DD-074B-BD18-CDBA029BF7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7531" y="1826212"/>
            <a:ext cx="2689810" cy="2689810"/>
          </a:xfrm>
          <a:prstGeom prst="rect">
            <a:avLst/>
          </a:prstGeom>
          <a:ln>
            <a:noFill/>
          </a:ln>
          <a:effectLst>
            <a:softEdge rad="112500"/>
          </a:effectLst>
        </p:spPr>
      </p:pic>
      <p:sp>
        <p:nvSpPr>
          <p:cNvPr id="6" name="Content Placeholder 1">
            <a:extLst>
              <a:ext uri="{FF2B5EF4-FFF2-40B4-BE49-F238E27FC236}">
                <a16:creationId xmlns:a16="http://schemas.microsoft.com/office/drawing/2014/main" id="{EE54EE69-8DBB-AA4F-B13A-1AEC891DAE4F}"/>
              </a:ext>
            </a:extLst>
          </p:cNvPr>
          <p:cNvSpPr txBox="1">
            <a:spLocks/>
          </p:cNvSpPr>
          <p:nvPr/>
        </p:nvSpPr>
        <p:spPr>
          <a:xfrm>
            <a:off x="1299410" y="3039425"/>
            <a:ext cx="5028145" cy="296032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latin typeface="Calibri"/>
              <a:cs typeface="Calibri"/>
            </a:endParaRPr>
          </a:p>
          <a:p>
            <a:endParaRPr lang="en-US" dirty="0">
              <a:latin typeface="Calibri"/>
              <a:cs typeface="Calibri"/>
            </a:endParaRPr>
          </a:p>
          <a:p>
            <a:pPr marL="0" indent="0">
              <a:buFont typeface="Arial"/>
              <a:buNone/>
            </a:pPr>
            <a:endParaRPr lang="en-US" dirty="0">
              <a:latin typeface="Calibri"/>
              <a:cs typeface="Calibri"/>
            </a:endParaRPr>
          </a:p>
          <a:p>
            <a:pPr marL="0" indent="0" algn="ctr">
              <a:buFont typeface="Arial"/>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Dr Stephen Jivraj (Convener)</a:t>
            </a:r>
          </a:p>
          <a:p>
            <a:pPr lvl="2"/>
            <a:r>
              <a:rPr lang="en-US" sz="1600" dirty="0">
                <a:latin typeface="Helvetica Neue" panose="02000503000000020004" pitchFamily="2" charset="0"/>
                <a:ea typeface="Helvetica Neue" panose="02000503000000020004" pitchFamily="2" charset="0"/>
                <a:cs typeface="Helvetica Neue" panose="02000503000000020004" pitchFamily="2" charset="0"/>
                <a:hlinkClick r:id="rId5"/>
              </a:rPr>
              <a:t>stephen.jivraj@ucl.ac.uk</a:t>
            </a:r>
            <a:r>
              <a:rPr lang="en-US" sz="1600" dirty="0">
                <a:latin typeface="Helvetica Neue" panose="02000503000000020004" pitchFamily="2" charset="0"/>
                <a:ea typeface="Helvetica Neue" panose="02000503000000020004" pitchFamily="2" charset="0"/>
                <a:cs typeface="Helvetica Neue" panose="02000503000000020004" pitchFamily="2" charset="0"/>
              </a:rPr>
              <a:t> </a:t>
            </a:r>
          </a:p>
          <a:p>
            <a:pPr lvl="2"/>
            <a:r>
              <a:rPr lang="nl-NL" sz="1600" dirty="0">
                <a:latin typeface="Helvetica Neue" panose="02000503000000020004" pitchFamily="2" charset="0"/>
                <a:ea typeface="Helvetica Neue" panose="02000503000000020004" pitchFamily="2" charset="0"/>
                <a:cs typeface="Helvetica Neue" panose="02000503000000020004" pitchFamily="2" charset="0"/>
              </a:rPr>
              <a:t>Office: </a:t>
            </a:r>
            <a:r>
              <a:rPr lang="en-GB" sz="1600" dirty="0">
                <a:latin typeface="Helvetica Neue" panose="02000503000000020004" pitchFamily="2" charset="0"/>
                <a:ea typeface="Helvetica Neue" panose="02000503000000020004" pitchFamily="2" charset="0"/>
                <a:cs typeface="Helvetica Neue" panose="02000503000000020004" pitchFamily="2" charset="0"/>
              </a:rPr>
              <a:t>317, 1-19 Torrington Place</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lvl="2"/>
            <a:r>
              <a:rPr lang="en-GB" sz="1600" dirty="0">
                <a:latin typeface="Helvetica Neue" panose="02000503000000020004" pitchFamily="2" charset="0"/>
                <a:ea typeface="Helvetica Neue" panose="02000503000000020004" pitchFamily="2" charset="0"/>
                <a:cs typeface="Helvetica Neue" panose="02000503000000020004" pitchFamily="2" charset="0"/>
              </a:rPr>
              <a:t>Office Hours:  See Moodle</a:t>
            </a:r>
          </a:p>
        </p:txBody>
      </p:sp>
      <p:sp>
        <p:nvSpPr>
          <p:cNvPr id="7" name="Rectangle 3">
            <a:extLst>
              <a:ext uri="{FF2B5EF4-FFF2-40B4-BE49-F238E27FC236}">
                <a16:creationId xmlns:a16="http://schemas.microsoft.com/office/drawing/2014/main" id="{4A40DBE7-7262-9E31-C85C-32633894CE70}"/>
              </a:ext>
            </a:extLst>
          </p:cNvPr>
          <p:cNvSpPr txBox="1">
            <a:spLocks noChangeArrowheads="1"/>
          </p:cNvSpPr>
          <p:nvPr/>
        </p:nvSpPr>
        <p:spPr>
          <a:xfrm>
            <a:off x="5997987" y="3553326"/>
            <a:ext cx="5295900" cy="403244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latin typeface="Calibri"/>
              <a:cs typeface="Calibri"/>
            </a:endParaRPr>
          </a:p>
          <a:p>
            <a:endParaRPr lang="en-US" dirty="0">
              <a:latin typeface="Calibri"/>
              <a:cs typeface="Calibri"/>
            </a:endParaRPr>
          </a:p>
          <a:p>
            <a:pPr marL="0" indent="0" algn="ctr">
              <a:buFont typeface="Arial"/>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Dr </a:t>
            </a:r>
            <a:r>
              <a:rPr lang="en-GB" sz="2000" b="1" dirty="0">
                <a:latin typeface="Helvetica Neue" panose="02000503000000020004" pitchFamily="2" charset="0"/>
                <a:ea typeface="Helvetica Neue" panose="02000503000000020004" pitchFamily="2" charset="0"/>
                <a:cs typeface="Helvetica Neue" panose="02000503000000020004" pitchFamily="2" charset="0"/>
              </a:rPr>
              <a:t>Anwar Musah (Co-convenor)</a:t>
            </a:r>
          </a:p>
          <a:p>
            <a:pPr lvl="2"/>
            <a:r>
              <a:rPr lang="en-GB" sz="1600" dirty="0">
                <a:latin typeface="Helvetica Neue" panose="02000503000000020004" pitchFamily="2" charset="0"/>
                <a:ea typeface="Helvetica Neue" panose="02000503000000020004" pitchFamily="2" charset="0"/>
                <a:cs typeface="Helvetica Neue" panose="02000503000000020004" pitchFamily="2" charset="0"/>
                <a:hlinkClick r:id="rId6"/>
              </a:rPr>
              <a:t>a.musah@ucl.ac.uk</a:t>
            </a:r>
            <a:r>
              <a:rPr lang="en-GB" sz="1600" dirty="0">
                <a:latin typeface="Helvetica Neue" panose="02000503000000020004" pitchFamily="2" charset="0"/>
                <a:ea typeface="Helvetica Neue" panose="02000503000000020004" pitchFamily="2" charset="0"/>
                <a:cs typeface="Helvetica Neue" panose="02000503000000020004" pitchFamily="2" charset="0"/>
              </a:rPr>
              <a:t> </a:t>
            </a:r>
          </a:p>
          <a:p>
            <a:pPr lvl="2"/>
            <a:r>
              <a:rPr lang="en-GB" sz="1600" dirty="0">
                <a:latin typeface="Helvetica Neue" panose="02000503000000020004" pitchFamily="2" charset="0"/>
                <a:ea typeface="Helvetica Neue" panose="02000503000000020004" pitchFamily="2" charset="0"/>
                <a:cs typeface="Helvetica Neue" panose="02000503000000020004" pitchFamily="2" charset="0"/>
              </a:rPr>
              <a:t>Office: 115, North-West Wing Building</a:t>
            </a:r>
          </a:p>
          <a:p>
            <a:pPr lvl="2"/>
            <a:r>
              <a:rPr lang="en-GB" sz="1600" dirty="0">
                <a:latin typeface="Helvetica Neue" panose="02000503000000020004" pitchFamily="2" charset="0"/>
                <a:ea typeface="Helvetica Neue" panose="02000503000000020004" pitchFamily="2" charset="0"/>
                <a:cs typeface="Helvetica Neue" panose="02000503000000020004" pitchFamily="2" charset="0"/>
              </a:rPr>
              <a:t>Office Hours:  TBC</a:t>
            </a:r>
          </a:p>
          <a:p>
            <a:pPr marL="478908" lvl="1" indent="0">
              <a:buFont typeface="Arial"/>
              <a:buNone/>
            </a:pPr>
            <a:endParaRPr lang="en-US" sz="2300" dirty="0">
              <a:latin typeface="Calibri"/>
              <a:cs typeface="Calibri"/>
            </a:endParaRPr>
          </a:p>
        </p:txBody>
      </p:sp>
      <p:sp>
        <p:nvSpPr>
          <p:cNvPr id="8" name="Slide Number Placeholder 3">
            <a:extLst>
              <a:ext uri="{FF2B5EF4-FFF2-40B4-BE49-F238E27FC236}">
                <a16:creationId xmlns:a16="http://schemas.microsoft.com/office/drawing/2014/main" id="{7BE3F48B-C014-0EA3-82B0-0209B4B09C37}"/>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5</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7704576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11A22028-D000-DAC8-7601-B239AA16F8C0}"/>
              </a:ext>
            </a:extLst>
          </p:cNvPr>
          <p:cNvCxnSpPr>
            <a:cxnSpLocks/>
          </p:cNvCxnSpPr>
          <p:nvPr/>
        </p:nvCxnSpPr>
        <p:spPr>
          <a:xfrm>
            <a:off x="0" y="3604395"/>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2" name="Picture 1" descr="A close up of a map&#10;&#10;Description automatically generated">
            <a:extLst>
              <a:ext uri="{FF2B5EF4-FFF2-40B4-BE49-F238E27FC236}">
                <a16:creationId xmlns:a16="http://schemas.microsoft.com/office/drawing/2014/main" id="{025F4CF8-F062-624C-6BF5-4DCED9374C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3856" y="0"/>
            <a:ext cx="5806140" cy="4105851"/>
          </a:xfrm>
          <a:prstGeom prst="rect">
            <a:avLst/>
          </a:prstGeom>
        </p:spPr>
      </p:pic>
      <p:pic>
        <p:nvPicPr>
          <p:cNvPr id="3" name="Picture 2" descr="A picture containing computer&#10;&#10;Description automatically generated">
            <a:extLst>
              <a:ext uri="{FF2B5EF4-FFF2-40B4-BE49-F238E27FC236}">
                <a16:creationId xmlns:a16="http://schemas.microsoft.com/office/drawing/2014/main" id="{A7A540C5-72CE-ACB7-14ED-22EBA657A22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5175" y="3604395"/>
            <a:ext cx="5936817" cy="3253605"/>
          </a:xfrm>
          <a:prstGeom prst="rect">
            <a:avLst/>
          </a:prstGeom>
        </p:spPr>
      </p:pic>
      <p:pic>
        <p:nvPicPr>
          <p:cNvPr id="4" name="Picture 3" descr="A close up of a piece of paper&#10;&#10;Description automatically generated">
            <a:extLst>
              <a:ext uri="{FF2B5EF4-FFF2-40B4-BE49-F238E27FC236}">
                <a16:creationId xmlns:a16="http://schemas.microsoft.com/office/drawing/2014/main" id="{D8460425-5CBF-E566-BB99-C5DAAEB849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407" y="0"/>
            <a:ext cx="6319127" cy="3472048"/>
          </a:xfrm>
          <a:prstGeom prst="rect">
            <a:avLst/>
          </a:prstGeom>
        </p:spPr>
      </p:pic>
      <p:pic>
        <p:nvPicPr>
          <p:cNvPr id="5" name="Picture 4" descr="A drawing of a face&#10;&#10;Description automatically generated">
            <a:extLst>
              <a:ext uri="{FF2B5EF4-FFF2-40B4-BE49-F238E27FC236}">
                <a16:creationId xmlns:a16="http://schemas.microsoft.com/office/drawing/2014/main" id="{0EFA7076-7CED-515A-9A22-1E775829460F}"/>
              </a:ext>
            </a:extLst>
          </p:cNvPr>
          <p:cNvPicPr>
            <a:picLocks noChangeAspect="1"/>
          </p:cNvPicPr>
          <p:nvPr/>
        </p:nvPicPr>
        <p:blipFill rotWithShape="1">
          <a:blip r:embed="rId6">
            <a:extLst>
              <a:ext uri="{28A0092B-C50C-407E-A947-70E740481C1C}">
                <a14:useLocalDpi xmlns:a14="http://schemas.microsoft.com/office/drawing/2010/main" val="0"/>
              </a:ext>
            </a:extLst>
          </a:blip>
          <a:srcRect r="64599"/>
          <a:stretch/>
        </p:blipFill>
        <p:spPr>
          <a:xfrm>
            <a:off x="6280118" y="3167293"/>
            <a:ext cx="614864" cy="609509"/>
          </a:xfrm>
          <a:prstGeom prst="rect">
            <a:avLst/>
          </a:prstGeom>
          <a:ln w="28575">
            <a:solidFill>
              <a:schemeClr val="accent1"/>
            </a:solidFill>
          </a:ln>
        </p:spPr>
      </p:pic>
      <p:pic>
        <p:nvPicPr>
          <p:cNvPr id="7" name="Picture 6" descr="Icon&#10;&#10;Description automatically generated">
            <a:extLst>
              <a:ext uri="{FF2B5EF4-FFF2-40B4-BE49-F238E27FC236}">
                <a16:creationId xmlns:a16="http://schemas.microsoft.com/office/drawing/2014/main" id="{DDCBE45B-1CC6-1D29-88D5-E611CBECC32F}"/>
              </a:ext>
            </a:extLst>
          </p:cNvPr>
          <p:cNvPicPr>
            <a:picLocks noChangeAspect="1"/>
          </p:cNvPicPr>
          <p:nvPr/>
        </p:nvPicPr>
        <p:blipFill>
          <a:blip r:embed="rId7"/>
          <a:stretch>
            <a:fillRect/>
          </a:stretch>
        </p:blipFill>
        <p:spPr>
          <a:xfrm>
            <a:off x="5473133" y="3167293"/>
            <a:ext cx="777435" cy="609509"/>
          </a:xfrm>
          <a:prstGeom prst="rect">
            <a:avLst/>
          </a:prstGeom>
          <a:ln w="28575">
            <a:solidFill>
              <a:schemeClr val="accent1"/>
            </a:solidFill>
          </a:ln>
        </p:spPr>
      </p:pic>
      <p:pic>
        <p:nvPicPr>
          <p:cNvPr id="8" name="Picture 7" descr="A screenshot of a cell phone&#10;&#10;Description automatically generated">
            <a:extLst>
              <a:ext uri="{FF2B5EF4-FFF2-40B4-BE49-F238E27FC236}">
                <a16:creationId xmlns:a16="http://schemas.microsoft.com/office/drawing/2014/main" id="{C4712828-C274-AF66-50B8-679812EE4B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2319" y="3696580"/>
            <a:ext cx="3347267" cy="2435902"/>
          </a:xfrm>
          <a:prstGeom prst="rect">
            <a:avLst/>
          </a:prstGeom>
          <a:ln>
            <a:solidFill>
              <a:schemeClr val="tx1"/>
            </a:solidFill>
          </a:ln>
        </p:spPr>
      </p:pic>
      <p:pic>
        <p:nvPicPr>
          <p:cNvPr id="9" name="Picture 8" descr="A close up of a map&#10;&#10;Description automatically generated">
            <a:extLst>
              <a:ext uri="{FF2B5EF4-FFF2-40B4-BE49-F238E27FC236}">
                <a16:creationId xmlns:a16="http://schemas.microsoft.com/office/drawing/2014/main" id="{9C36324A-B267-22DF-E155-EF736B6850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81298" y="3899156"/>
            <a:ext cx="3640332" cy="2664081"/>
          </a:xfrm>
          <a:prstGeom prst="rect">
            <a:avLst/>
          </a:prstGeom>
          <a:ln>
            <a:solidFill>
              <a:schemeClr val="tx1"/>
            </a:solidFill>
          </a:ln>
        </p:spPr>
      </p:pic>
      <p:pic>
        <p:nvPicPr>
          <p:cNvPr id="10" name="Picture 9" descr="A close up of a map&#10;&#10;Description automatically generated">
            <a:extLst>
              <a:ext uri="{FF2B5EF4-FFF2-40B4-BE49-F238E27FC236}">
                <a16:creationId xmlns:a16="http://schemas.microsoft.com/office/drawing/2014/main" id="{18515DB4-7882-1952-6778-FB5EE1601AF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221519" y="4161123"/>
            <a:ext cx="3640331" cy="2668746"/>
          </a:xfrm>
          <a:prstGeom prst="rect">
            <a:avLst/>
          </a:prstGeom>
          <a:ln>
            <a:solidFill>
              <a:schemeClr val="tx1"/>
            </a:solidFill>
          </a:ln>
        </p:spPr>
      </p:pic>
      <p:cxnSp>
        <p:nvCxnSpPr>
          <p:cNvPr id="11" name="Straight Connector 10">
            <a:extLst>
              <a:ext uri="{FF2B5EF4-FFF2-40B4-BE49-F238E27FC236}">
                <a16:creationId xmlns:a16="http://schemas.microsoft.com/office/drawing/2014/main" id="{A7585AED-D6C8-2473-E33D-5A7E346CAEDA}"/>
              </a:ext>
            </a:extLst>
          </p:cNvPr>
          <p:cNvCxnSpPr>
            <a:cxnSpLocks/>
          </p:cNvCxnSpPr>
          <p:nvPr/>
        </p:nvCxnSpPr>
        <p:spPr>
          <a:xfrm>
            <a:off x="6255176" y="0"/>
            <a:ext cx="0" cy="6858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Slide Number Placeholder 3">
            <a:extLst>
              <a:ext uri="{FF2B5EF4-FFF2-40B4-BE49-F238E27FC236}">
                <a16:creationId xmlns:a16="http://schemas.microsoft.com/office/drawing/2014/main" id="{A985CE29-6A2C-80FF-23B7-061BE44C9DD3}"/>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50</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9818010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846227A4-5E43-0BAC-B0CC-6FCBE9D59F6E}"/>
              </a:ext>
            </a:extLst>
          </p:cNvPr>
          <p:cNvSpPr txBox="1">
            <a:spLocks/>
          </p:cNvSpPr>
          <p:nvPr/>
        </p:nvSpPr>
        <p:spPr>
          <a:xfrm>
            <a:off x="1108573" y="1037890"/>
            <a:ext cx="9236187" cy="456159"/>
          </a:xfrm>
          <a:prstGeom prst="rect">
            <a:avLst/>
          </a:prstGeom>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600" b="1" dirty="0">
                <a:latin typeface="Helvetica" pitchFamily="2" charset="0"/>
                <a:ea typeface="Helvetica Neue Condensed" panose="02000503000000020004" pitchFamily="2" charset="0"/>
                <a:cs typeface="Helvetica Neue Condensed" panose="02000503000000020004" pitchFamily="2" charset="0"/>
              </a:rPr>
              <a:t>Why learn how to code in RStudio?</a:t>
            </a:r>
            <a:endParaRPr lang="en-US" sz="1950" b="1" dirty="0">
              <a:latin typeface="Helvetica" pitchFamily="2" charset="0"/>
              <a:ea typeface="Helvetica Neue Condensed" panose="02000503000000020004" pitchFamily="2" charset="0"/>
              <a:cs typeface="Helvetica Neue Condensed" panose="02000503000000020004" pitchFamily="2" charset="0"/>
            </a:endParaRPr>
          </a:p>
          <a:p>
            <a:pPr marL="371475" indent="-371475">
              <a:buFont typeface="Arial"/>
              <a:buAutoNum type="arabicPeriod"/>
            </a:pPr>
            <a:endParaRPr lang="en-US" b="1" dirty="0">
              <a:latin typeface="Helvetica" pitchFamily="2" charset="0"/>
              <a:ea typeface="Helvetica Neue Condensed" panose="02000503000000020004" pitchFamily="2" charset="0"/>
              <a:cs typeface="Helvetica Neue Condensed" panose="02000503000000020004" pitchFamily="2" charset="0"/>
            </a:endParaRPr>
          </a:p>
          <a:p>
            <a:pPr marL="0" indent="0">
              <a:buFont typeface="Arial"/>
              <a:buNone/>
            </a:pPr>
            <a:endParaRPr lang="en-US" b="1" dirty="0">
              <a:latin typeface="Helvetica" pitchFamily="2" charset="0"/>
              <a:ea typeface="Helvetica Neue Condensed" panose="02000503000000020004" pitchFamily="2" charset="0"/>
              <a:cs typeface="Helvetica Neue Condensed" panose="02000503000000020004" pitchFamily="2" charset="0"/>
            </a:endParaRPr>
          </a:p>
          <a:p>
            <a:pPr marL="0" indent="0">
              <a:buFont typeface="Arial"/>
              <a:buNone/>
            </a:pPr>
            <a:endParaRPr lang="en-US" b="1" dirty="0">
              <a:latin typeface="Helvetica" pitchFamily="2" charset="0"/>
              <a:ea typeface="Helvetica Neue Condensed" panose="02000503000000020004" pitchFamily="2" charset="0"/>
              <a:cs typeface="Helvetica Neue Condensed" panose="02000503000000020004" pitchFamily="2" charset="0"/>
            </a:endParaRPr>
          </a:p>
        </p:txBody>
      </p:sp>
      <p:pic>
        <p:nvPicPr>
          <p:cNvPr id="3" name="Picture 2" descr="Graphical user interface, text, application, website&#10;&#10;Description automatically generated">
            <a:extLst>
              <a:ext uri="{FF2B5EF4-FFF2-40B4-BE49-F238E27FC236}">
                <a16:creationId xmlns:a16="http://schemas.microsoft.com/office/drawing/2014/main" id="{8435A6CD-0F30-9BB4-C160-E03366A539B1}"/>
              </a:ext>
            </a:extLst>
          </p:cNvPr>
          <p:cNvPicPr>
            <a:picLocks noChangeAspect="1"/>
          </p:cNvPicPr>
          <p:nvPr/>
        </p:nvPicPr>
        <p:blipFill rotWithShape="1">
          <a:blip r:embed="rId2"/>
          <a:srcRect r="49937"/>
          <a:stretch/>
        </p:blipFill>
        <p:spPr>
          <a:xfrm>
            <a:off x="6911401" y="1818206"/>
            <a:ext cx="3286583" cy="3192781"/>
          </a:xfrm>
          <a:prstGeom prst="rect">
            <a:avLst/>
          </a:prstGeom>
          <a:ln>
            <a:solidFill>
              <a:schemeClr val="tx1">
                <a:lumMod val="95000"/>
                <a:lumOff val="5000"/>
              </a:schemeClr>
            </a:solidFill>
          </a:ln>
        </p:spPr>
      </p:pic>
      <p:pic>
        <p:nvPicPr>
          <p:cNvPr id="4" name="Picture 3" descr="Graphical user interface, text, application, website&#10;&#10;Description automatically generated">
            <a:extLst>
              <a:ext uri="{FF2B5EF4-FFF2-40B4-BE49-F238E27FC236}">
                <a16:creationId xmlns:a16="http://schemas.microsoft.com/office/drawing/2014/main" id="{F9B31CE3-56B2-020E-C684-D7DF7CEF59B1}"/>
              </a:ext>
            </a:extLst>
          </p:cNvPr>
          <p:cNvPicPr>
            <a:picLocks noChangeAspect="1"/>
          </p:cNvPicPr>
          <p:nvPr/>
        </p:nvPicPr>
        <p:blipFill rotWithShape="1">
          <a:blip r:embed="rId2"/>
          <a:srcRect l="52638"/>
          <a:stretch/>
        </p:blipFill>
        <p:spPr>
          <a:xfrm>
            <a:off x="8786181" y="2251371"/>
            <a:ext cx="3117159" cy="3200905"/>
          </a:xfrm>
          <a:prstGeom prst="rect">
            <a:avLst/>
          </a:prstGeom>
          <a:ln>
            <a:solidFill>
              <a:schemeClr val="tx1">
                <a:lumMod val="95000"/>
                <a:lumOff val="5000"/>
              </a:schemeClr>
            </a:solidFill>
          </a:ln>
        </p:spPr>
      </p:pic>
      <p:sp>
        <p:nvSpPr>
          <p:cNvPr id="5" name="TextBox 4">
            <a:extLst>
              <a:ext uri="{FF2B5EF4-FFF2-40B4-BE49-F238E27FC236}">
                <a16:creationId xmlns:a16="http://schemas.microsoft.com/office/drawing/2014/main" id="{04D8D595-17E1-88DF-F51E-E546976C8ACD}"/>
              </a:ext>
            </a:extLst>
          </p:cNvPr>
          <p:cNvSpPr txBox="1"/>
          <p:nvPr/>
        </p:nvSpPr>
        <p:spPr>
          <a:xfrm>
            <a:off x="6962076" y="5539192"/>
            <a:ext cx="4941264" cy="692497"/>
          </a:xfrm>
          <a:prstGeom prst="rect">
            <a:avLst/>
          </a:prstGeom>
          <a:noFill/>
        </p:spPr>
        <p:txBody>
          <a:bodyPr wrap="square" rtlCol="0">
            <a:spAutoFit/>
          </a:bodyPr>
          <a:lstStyle/>
          <a:p>
            <a:r>
              <a:rPr lang="en-GB" sz="13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Example: Working in RStudio and synchronising it with GitHub to not only use as a cloud back-up, but to generate a website through RStudio and GitHub for teaching MSc Students.</a:t>
            </a:r>
          </a:p>
        </p:txBody>
      </p:sp>
      <p:sp>
        <p:nvSpPr>
          <p:cNvPr id="7" name="Rectangle 6">
            <a:extLst>
              <a:ext uri="{FF2B5EF4-FFF2-40B4-BE49-F238E27FC236}">
                <a16:creationId xmlns:a16="http://schemas.microsoft.com/office/drawing/2014/main" id="{783F9499-15B5-0F2D-4907-0B103BBB0C45}"/>
              </a:ext>
            </a:extLst>
          </p:cNvPr>
          <p:cNvSpPr/>
          <p:nvPr/>
        </p:nvSpPr>
        <p:spPr>
          <a:xfrm>
            <a:off x="6629400" y="1580965"/>
            <a:ext cx="5414211" cy="47596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F27D1B59-A8DB-268A-6095-733B21687A28}"/>
              </a:ext>
            </a:extLst>
          </p:cNvPr>
          <p:cNvSpPr txBox="1"/>
          <p:nvPr/>
        </p:nvSpPr>
        <p:spPr>
          <a:xfrm>
            <a:off x="148389" y="2099420"/>
            <a:ext cx="6398364" cy="3504806"/>
          </a:xfrm>
          <a:prstGeom prst="rect">
            <a:avLst/>
          </a:prstGeom>
          <a:noFill/>
        </p:spPr>
        <p:txBody>
          <a:bodyPr wrap="square" rtlCol="0">
            <a:spAutoFit/>
          </a:bodyPr>
          <a:lstStyle/>
          <a:p>
            <a:pPr marL="371475" indent="-371475">
              <a:buFont typeface="+mj-lt"/>
              <a:buAutoNum type="arabicPeriod"/>
            </a:pPr>
            <a:r>
              <a:rPr lang="en-GB" sz="1625" b="1" dirty="0">
                <a:latin typeface="Helvetica" pitchFamily="2" charset="0"/>
              </a:rPr>
              <a:t>Efficiency</a:t>
            </a:r>
            <a:r>
              <a:rPr lang="en-GB" sz="1950" dirty="0">
                <a:latin typeface="Helvetica" pitchFamily="2" charset="0"/>
              </a:rPr>
              <a:t> </a:t>
            </a:r>
          </a:p>
          <a:p>
            <a:pPr marL="742950" lvl="1" indent="-371475">
              <a:buFont typeface="Arial" panose="020B0604020202020204" pitchFamily="34" charset="0"/>
              <a:buChar char="•"/>
            </a:pPr>
            <a:r>
              <a:rPr lang="en-GB" dirty="0">
                <a:latin typeface="Helvetica" pitchFamily="2" charset="0"/>
              </a:rPr>
              <a:t>Automated tasks and data managing</a:t>
            </a:r>
          </a:p>
          <a:p>
            <a:pPr marL="742950" lvl="1" indent="-371475">
              <a:buFont typeface="Arial" panose="020B0604020202020204" pitchFamily="34" charset="0"/>
              <a:buChar char="•"/>
            </a:pPr>
            <a:r>
              <a:rPr lang="en-GB" dirty="0">
                <a:latin typeface="Helvetica" pitchFamily="2" charset="0"/>
              </a:rPr>
              <a:t>Can recycle &amp; reuse code scripts for new projects</a:t>
            </a:r>
          </a:p>
          <a:p>
            <a:endParaRPr lang="en-GB" sz="2275" dirty="0">
              <a:latin typeface="Helvetica" pitchFamily="2" charset="0"/>
            </a:endParaRPr>
          </a:p>
          <a:p>
            <a:pPr marL="371475" indent="-371475">
              <a:buFont typeface="+mj-lt"/>
              <a:buAutoNum type="arabicPeriod"/>
            </a:pPr>
            <a:r>
              <a:rPr lang="en-GB" sz="1625" b="1" dirty="0">
                <a:latin typeface="Helvetica" pitchFamily="2" charset="0"/>
              </a:rPr>
              <a:t>Fosters good scientific practice</a:t>
            </a:r>
          </a:p>
          <a:p>
            <a:pPr marL="742950" lvl="1" indent="-371475">
              <a:buFont typeface="Arial" panose="020B0604020202020204" pitchFamily="34" charset="0"/>
              <a:buChar char="•"/>
            </a:pPr>
            <a:r>
              <a:rPr lang="en-GB" dirty="0">
                <a:latin typeface="Helvetica" pitchFamily="2" charset="0"/>
              </a:rPr>
              <a:t>Transparency and replication (AKA reproducible research)</a:t>
            </a:r>
          </a:p>
          <a:p>
            <a:pPr marL="742950" lvl="1" indent="-371475">
              <a:buFont typeface="Arial" panose="020B0604020202020204" pitchFamily="34" charset="0"/>
              <a:buChar char="•"/>
            </a:pPr>
            <a:r>
              <a:rPr lang="en-GB" dirty="0">
                <a:latin typeface="Helvetica" pitchFamily="2" charset="0"/>
              </a:rPr>
              <a:t>Creates log so anyone can follow in your footstep (i.e., </a:t>
            </a:r>
            <a:r>
              <a:rPr lang="en-GB" dirty="0" err="1">
                <a:latin typeface="Helvetica" pitchFamily="2" charset="0"/>
              </a:rPr>
              <a:t>github</a:t>
            </a:r>
            <a:r>
              <a:rPr lang="en-GB" dirty="0">
                <a:latin typeface="Helvetica" pitchFamily="2" charset="0"/>
              </a:rPr>
              <a:t>, </a:t>
            </a:r>
            <a:r>
              <a:rPr lang="en-GB" dirty="0" err="1">
                <a:latin typeface="Helvetica" pitchFamily="2" charset="0"/>
              </a:rPr>
              <a:t>gitlab</a:t>
            </a:r>
            <a:r>
              <a:rPr lang="en-GB" dirty="0">
                <a:latin typeface="Helvetica" pitchFamily="2" charset="0"/>
              </a:rPr>
              <a:t> etc.,)</a:t>
            </a:r>
          </a:p>
          <a:p>
            <a:pPr marL="742950" lvl="1" indent="-371475">
              <a:buFont typeface="Arial" panose="020B0604020202020204" pitchFamily="34" charset="0"/>
              <a:buChar char="•"/>
            </a:pPr>
            <a:endParaRPr lang="en-GB" sz="2275" dirty="0">
              <a:latin typeface="Helvetica" pitchFamily="2" charset="0"/>
            </a:endParaRPr>
          </a:p>
          <a:p>
            <a:pPr marL="371475" indent="-371475">
              <a:buFont typeface="+mj-lt"/>
              <a:buAutoNum type="arabicPeriod"/>
            </a:pPr>
            <a:r>
              <a:rPr lang="en-GB" sz="1625" b="1" dirty="0">
                <a:latin typeface="Helvetica" pitchFamily="2" charset="0"/>
              </a:rPr>
              <a:t>You can literally pull-off some really creative stuff like generating websites, accessing tools via APIs etc. </a:t>
            </a:r>
          </a:p>
        </p:txBody>
      </p:sp>
      <p:pic>
        <p:nvPicPr>
          <p:cNvPr id="9" name="Picture 8">
            <a:extLst>
              <a:ext uri="{FF2B5EF4-FFF2-40B4-BE49-F238E27FC236}">
                <a16:creationId xmlns:a16="http://schemas.microsoft.com/office/drawing/2014/main" id="{9AA7611B-749B-0CE5-BC24-E3EF21638007}"/>
              </a:ext>
            </a:extLst>
          </p:cNvPr>
          <p:cNvPicPr>
            <a:picLocks noChangeAspect="1"/>
          </p:cNvPicPr>
          <p:nvPr/>
        </p:nvPicPr>
        <p:blipFill>
          <a:blip r:embed="rId3"/>
          <a:stretch>
            <a:fillRect/>
          </a:stretch>
        </p:blipFill>
        <p:spPr>
          <a:xfrm>
            <a:off x="0" y="0"/>
            <a:ext cx="12192000" cy="970069"/>
          </a:xfrm>
          <a:prstGeom prst="rect">
            <a:avLst/>
          </a:prstGeom>
        </p:spPr>
      </p:pic>
      <p:sp>
        <p:nvSpPr>
          <p:cNvPr id="6" name="Slide Number Placeholder 3">
            <a:extLst>
              <a:ext uri="{FF2B5EF4-FFF2-40B4-BE49-F238E27FC236}">
                <a16:creationId xmlns:a16="http://schemas.microsoft.com/office/drawing/2014/main" id="{677019A3-356E-3172-821F-BEC1111AF6BE}"/>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51</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02053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D5FF36-F21A-FEDC-9CB5-9865EB7DC51E}"/>
              </a:ext>
            </a:extLst>
          </p:cNvPr>
          <p:cNvPicPr>
            <a:picLocks noChangeAspect="1"/>
          </p:cNvPicPr>
          <p:nvPr/>
        </p:nvPicPr>
        <p:blipFill>
          <a:blip r:embed="rId2"/>
          <a:stretch>
            <a:fillRect/>
          </a:stretch>
        </p:blipFill>
        <p:spPr>
          <a:xfrm>
            <a:off x="0" y="0"/>
            <a:ext cx="12192000" cy="970069"/>
          </a:xfrm>
          <a:prstGeom prst="rect">
            <a:avLst/>
          </a:prstGeom>
        </p:spPr>
      </p:pic>
      <p:pic>
        <p:nvPicPr>
          <p:cNvPr id="4" name="Picture 3" descr="A person with a beard&#10;&#10;Description automatically generated with medium confidence">
            <a:extLst>
              <a:ext uri="{FF2B5EF4-FFF2-40B4-BE49-F238E27FC236}">
                <a16:creationId xmlns:a16="http://schemas.microsoft.com/office/drawing/2014/main" id="{D5DD410C-D1C1-AB71-B3EC-B55217763C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589" y="1663212"/>
            <a:ext cx="10010274" cy="4129238"/>
          </a:xfrm>
          <a:prstGeom prst="rect">
            <a:avLst/>
          </a:prstGeom>
        </p:spPr>
      </p:pic>
      <p:sp>
        <p:nvSpPr>
          <p:cNvPr id="5" name="Content Placeholder 2">
            <a:extLst>
              <a:ext uri="{FF2B5EF4-FFF2-40B4-BE49-F238E27FC236}">
                <a16:creationId xmlns:a16="http://schemas.microsoft.com/office/drawing/2014/main" id="{26F0EDB4-FA5B-7DC6-12F2-C530D258EBC9}"/>
              </a:ext>
            </a:extLst>
          </p:cNvPr>
          <p:cNvSpPr txBox="1">
            <a:spLocks/>
          </p:cNvSpPr>
          <p:nvPr/>
        </p:nvSpPr>
        <p:spPr>
          <a:xfrm>
            <a:off x="1152096" y="5912154"/>
            <a:ext cx="9679259" cy="710441"/>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Quote by Abram Tarasov: “… Focus, Commitment and Sheer F**king Will” </a:t>
            </a:r>
          </a:p>
          <a:p>
            <a:pPr marL="0" indent="0" algn="ctr">
              <a:buFont typeface="Arial"/>
              <a:buNone/>
            </a:pPr>
            <a:r>
              <a:rPr lang="en-US" sz="1600" b="1" dirty="0">
                <a:latin typeface="Helvetica Neue" panose="02000503000000020004" pitchFamily="2" charset="0"/>
                <a:ea typeface="Helvetica Neue" panose="02000503000000020004" pitchFamily="2" charset="0"/>
                <a:cs typeface="Helvetica Neue" panose="02000503000000020004" pitchFamily="2" charset="0"/>
              </a:rPr>
              <a:t>[John Wick II: Opening Scene (see: </a:t>
            </a:r>
            <a:r>
              <a:rPr lang="en-US" sz="1600" b="1" dirty="0">
                <a:latin typeface="Helvetica Neue" panose="02000503000000020004" pitchFamily="2" charset="0"/>
                <a:ea typeface="Helvetica Neue" panose="02000503000000020004" pitchFamily="2" charset="0"/>
                <a:cs typeface="Helvetica Neue" panose="02000503000000020004" pitchFamily="2" charset="0"/>
                <a:hlinkClick r:id="rId4"/>
              </a:rPr>
              <a:t>https://www.youtube.com/watch?v=9F_N4vbOL8A</a:t>
            </a:r>
            <a:r>
              <a:rPr lang="en-US" sz="1600" b="1" dirty="0">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6" name="Title 1">
            <a:extLst>
              <a:ext uri="{FF2B5EF4-FFF2-40B4-BE49-F238E27FC236}">
                <a16:creationId xmlns:a16="http://schemas.microsoft.com/office/drawing/2014/main" id="{D456AA39-FC7E-ED91-F4D0-54CE9587C34B}"/>
              </a:ext>
            </a:extLst>
          </p:cNvPr>
          <p:cNvSpPr txBox="1">
            <a:spLocks/>
          </p:cNvSpPr>
          <p:nvPr/>
        </p:nvSpPr>
        <p:spPr>
          <a:xfrm>
            <a:off x="1497277" y="1053677"/>
            <a:ext cx="9197446" cy="58386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Helvetica Neue" panose="02000503000000020004" pitchFamily="2" charset="0"/>
                <a:ea typeface="Helvetica Neue" panose="02000503000000020004" pitchFamily="2" charset="0"/>
                <a:cs typeface="Helvetica Neue" panose="02000503000000020004" pitchFamily="2" charset="0"/>
              </a:rPr>
              <a:t>Advice when learning R/RStudio… especially codes</a:t>
            </a:r>
          </a:p>
        </p:txBody>
      </p:sp>
      <p:sp>
        <p:nvSpPr>
          <p:cNvPr id="7" name="Slide Number Placeholder 3">
            <a:extLst>
              <a:ext uri="{FF2B5EF4-FFF2-40B4-BE49-F238E27FC236}">
                <a16:creationId xmlns:a16="http://schemas.microsoft.com/office/drawing/2014/main" id="{361E3DE7-229B-3A58-C581-0C83648D95EF}"/>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52</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3888983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 engineering drawing&#10;&#10;Description automatically generated">
            <a:extLst>
              <a:ext uri="{FF2B5EF4-FFF2-40B4-BE49-F238E27FC236}">
                <a16:creationId xmlns:a16="http://schemas.microsoft.com/office/drawing/2014/main" id="{93E31DA5-F3B6-296A-A57B-E733E6254DFD}"/>
              </a:ext>
            </a:extLst>
          </p:cNvPr>
          <p:cNvPicPr>
            <a:picLocks noChangeAspect="1"/>
          </p:cNvPicPr>
          <p:nvPr/>
        </p:nvPicPr>
        <p:blipFill rotWithShape="1">
          <a:blip r:embed="rId2">
            <a:extLst>
              <a:ext uri="{28A0092B-C50C-407E-A947-70E740481C1C}">
                <a14:useLocalDpi xmlns:a14="http://schemas.microsoft.com/office/drawing/2010/main" val="0"/>
              </a:ext>
            </a:extLst>
          </a:blip>
          <a:srcRect t="13406"/>
          <a:stretch/>
        </p:blipFill>
        <p:spPr>
          <a:xfrm>
            <a:off x="48749" y="992925"/>
            <a:ext cx="7076590" cy="4595920"/>
          </a:xfrm>
          <a:prstGeom prst="rect">
            <a:avLst/>
          </a:prstGeom>
        </p:spPr>
      </p:pic>
      <p:pic>
        <p:nvPicPr>
          <p:cNvPr id="3" name="Picture 2" descr="Graphical user interface, text, application&#10;&#10;Description automatically generated">
            <a:extLst>
              <a:ext uri="{FF2B5EF4-FFF2-40B4-BE49-F238E27FC236}">
                <a16:creationId xmlns:a16="http://schemas.microsoft.com/office/drawing/2014/main" id="{129D6000-52FD-ED53-208F-CF72B774BA38}"/>
              </a:ext>
            </a:extLst>
          </p:cNvPr>
          <p:cNvPicPr>
            <a:picLocks noChangeAspect="1"/>
          </p:cNvPicPr>
          <p:nvPr/>
        </p:nvPicPr>
        <p:blipFill rotWithShape="1">
          <a:blip r:embed="rId3">
            <a:extLst>
              <a:ext uri="{28A0092B-C50C-407E-A947-70E740481C1C}">
                <a14:useLocalDpi xmlns:a14="http://schemas.microsoft.com/office/drawing/2010/main" val="0"/>
              </a:ext>
            </a:extLst>
          </a:blip>
          <a:srcRect r="42699"/>
          <a:stretch/>
        </p:blipFill>
        <p:spPr>
          <a:xfrm>
            <a:off x="7300074" y="494520"/>
            <a:ext cx="3019015" cy="5413581"/>
          </a:xfrm>
          <a:prstGeom prst="rect">
            <a:avLst/>
          </a:prstGeom>
          <a:ln>
            <a:solidFill>
              <a:schemeClr val="tx1"/>
            </a:solidFill>
          </a:ln>
        </p:spPr>
      </p:pic>
      <p:pic>
        <p:nvPicPr>
          <p:cNvPr id="4" name="Picture 3" descr="Graphical user interface, text, application, chat or text message&#10;&#10;Description automatically generated">
            <a:extLst>
              <a:ext uri="{FF2B5EF4-FFF2-40B4-BE49-F238E27FC236}">
                <a16:creationId xmlns:a16="http://schemas.microsoft.com/office/drawing/2014/main" id="{D13EEA28-CDB8-F87A-2B57-E01B8C0D8271}"/>
              </a:ext>
            </a:extLst>
          </p:cNvPr>
          <p:cNvPicPr>
            <a:picLocks noChangeAspect="1"/>
          </p:cNvPicPr>
          <p:nvPr/>
        </p:nvPicPr>
        <p:blipFill rotWithShape="1">
          <a:blip r:embed="rId4">
            <a:extLst>
              <a:ext uri="{28A0092B-C50C-407E-A947-70E740481C1C}">
                <a14:useLocalDpi xmlns:a14="http://schemas.microsoft.com/office/drawing/2010/main" val="0"/>
              </a:ext>
            </a:extLst>
          </a:blip>
          <a:srcRect l="5221" t="4565" r="4117" b="7517"/>
          <a:stretch/>
        </p:blipFill>
        <p:spPr>
          <a:xfrm>
            <a:off x="8198657" y="661141"/>
            <a:ext cx="3122008" cy="2350275"/>
          </a:xfrm>
          <a:prstGeom prst="rect">
            <a:avLst/>
          </a:prstGeom>
          <a:ln>
            <a:solidFill>
              <a:schemeClr val="tx1"/>
            </a:solidFill>
          </a:ln>
        </p:spPr>
      </p:pic>
      <p:pic>
        <p:nvPicPr>
          <p:cNvPr id="5" name="Picture 4" descr="Graphical user interface, application&#10;&#10;Description automatically generated">
            <a:extLst>
              <a:ext uri="{FF2B5EF4-FFF2-40B4-BE49-F238E27FC236}">
                <a16:creationId xmlns:a16="http://schemas.microsoft.com/office/drawing/2014/main" id="{2E65146E-9B0B-4709-88B4-514EDEE1B7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48325" y="3557826"/>
            <a:ext cx="2330914" cy="1550019"/>
          </a:xfrm>
          <a:prstGeom prst="rect">
            <a:avLst/>
          </a:prstGeom>
          <a:solidFill>
            <a:schemeClr val="tx1"/>
          </a:solidFill>
          <a:ln>
            <a:solidFill>
              <a:schemeClr val="tx1"/>
            </a:solidFill>
          </a:ln>
        </p:spPr>
      </p:pic>
      <p:pic>
        <p:nvPicPr>
          <p:cNvPr id="6" name="Picture 5" descr="Graphical user interface, text, application&#10;&#10;Description automatically generated">
            <a:extLst>
              <a:ext uri="{FF2B5EF4-FFF2-40B4-BE49-F238E27FC236}">
                <a16:creationId xmlns:a16="http://schemas.microsoft.com/office/drawing/2014/main" id="{FB9EDC53-576D-8EAF-F9F2-73A3E913DE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661141"/>
            <a:ext cx="1927922" cy="1438526"/>
          </a:xfrm>
          <a:prstGeom prst="rect">
            <a:avLst/>
          </a:prstGeom>
          <a:ln>
            <a:solidFill>
              <a:schemeClr val="tx1"/>
            </a:solidFill>
          </a:ln>
        </p:spPr>
      </p:pic>
      <p:pic>
        <p:nvPicPr>
          <p:cNvPr id="7" name="Picture 6" descr="Graphical user interface, text, application, chat or text message&#10;&#10;Description automatically generated">
            <a:extLst>
              <a:ext uri="{FF2B5EF4-FFF2-40B4-BE49-F238E27FC236}">
                <a16:creationId xmlns:a16="http://schemas.microsoft.com/office/drawing/2014/main" id="{2BF398BD-9945-E642-91FE-6D4F753137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16367" y="4924149"/>
            <a:ext cx="2054471" cy="1160034"/>
          </a:xfrm>
          <a:prstGeom prst="rect">
            <a:avLst/>
          </a:prstGeom>
          <a:ln>
            <a:solidFill>
              <a:schemeClr val="tx1"/>
            </a:solidFill>
          </a:ln>
        </p:spPr>
      </p:pic>
      <p:sp>
        <p:nvSpPr>
          <p:cNvPr id="9" name="Slide Number Placeholder 3">
            <a:extLst>
              <a:ext uri="{FF2B5EF4-FFF2-40B4-BE49-F238E27FC236}">
                <a16:creationId xmlns:a16="http://schemas.microsoft.com/office/drawing/2014/main" id="{AA3D5C64-737A-9655-ACAB-C8BF6F683397}"/>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53</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7293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50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1500"/>
                            </p:stCondLst>
                            <p:childTnLst>
                              <p:par>
                                <p:cTn id="11" presetID="1" presetClass="entr" presetSubtype="0" fill="hold" nodeType="afterEffect">
                                  <p:stCondLst>
                                    <p:cond delay="200"/>
                                  </p:stCondLst>
                                  <p:childTnLst>
                                    <p:set>
                                      <p:cBhvr>
                                        <p:cTn id="12" dur="1" fill="hold">
                                          <p:stCondLst>
                                            <p:cond delay="0"/>
                                          </p:stCondLst>
                                        </p:cTn>
                                        <p:tgtEl>
                                          <p:spTgt spid="3"/>
                                        </p:tgtEl>
                                        <p:attrNameLst>
                                          <p:attrName>style.visibility</p:attrName>
                                        </p:attrNameLst>
                                      </p:cBhvr>
                                      <p:to>
                                        <p:strVal val="visible"/>
                                      </p:to>
                                    </p:set>
                                  </p:childTnLst>
                                </p:cTn>
                              </p:par>
                            </p:childTnLst>
                          </p:cTn>
                        </p:par>
                        <p:par>
                          <p:cTn id="13" fill="hold">
                            <p:stCondLst>
                              <p:cond delay="1700"/>
                            </p:stCondLst>
                            <p:childTnLst>
                              <p:par>
                                <p:cTn id="14" presetID="1" presetClass="entr" presetSubtype="0" fill="hold" nodeType="afterEffect">
                                  <p:stCondLst>
                                    <p:cond delay="200"/>
                                  </p:stCondLst>
                                  <p:childTnLst>
                                    <p:set>
                                      <p:cBhvr>
                                        <p:cTn id="15" dur="1" fill="hold">
                                          <p:stCondLst>
                                            <p:cond delay="0"/>
                                          </p:stCondLst>
                                        </p:cTn>
                                        <p:tgtEl>
                                          <p:spTgt spid="5"/>
                                        </p:tgtEl>
                                        <p:attrNameLst>
                                          <p:attrName>style.visibility</p:attrName>
                                        </p:attrNameLst>
                                      </p:cBhvr>
                                      <p:to>
                                        <p:strVal val="visible"/>
                                      </p:to>
                                    </p:set>
                                  </p:childTnLst>
                                </p:cTn>
                              </p:par>
                            </p:childTnLst>
                          </p:cTn>
                        </p:par>
                        <p:par>
                          <p:cTn id="16" fill="hold">
                            <p:stCondLst>
                              <p:cond delay="1900"/>
                            </p:stCondLst>
                            <p:childTnLst>
                              <p:par>
                                <p:cTn id="17" presetID="1" presetClass="entr" presetSubtype="0" fill="hold" nodeType="afterEffect">
                                  <p:stCondLst>
                                    <p:cond delay="20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11028"/>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Live demonstration time – RStudio Server</a:t>
            </a:r>
          </a:p>
        </p:txBody>
      </p:sp>
      <p:sp>
        <p:nvSpPr>
          <p:cNvPr id="3" name="Slide Number Placeholder 3">
            <a:extLst>
              <a:ext uri="{FF2B5EF4-FFF2-40B4-BE49-F238E27FC236}">
                <a16:creationId xmlns:a16="http://schemas.microsoft.com/office/drawing/2014/main" id="{13ED4568-AEFD-CF8C-8F93-3357E888DF0A}"/>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54</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004843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up of a tablet&#10;&#10;Description automatically generated with low confidence">
            <a:extLst>
              <a:ext uri="{FF2B5EF4-FFF2-40B4-BE49-F238E27FC236}">
                <a16:creationId xmlns:a16="http://schemas.microsoft.com/office/drawing/2014/main" id="{35F679EF-4726-A76C-1810-1826E1AF3F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7908" y="210285"/>
            <a:ext cx="7936184" cy="4166497"/>
          </a:xfrm>
          <a:prstGeom prst="rect">
            <a:avLst/>
          </a:prstGeom>
        </p:spPr>
      </p:pic>
      <p:sp>
        <p:nvSpPr>
          <p:cNvPr id="3" name="TextBox 2">
            <a:extLst>
              <a:ext uri="{FF2B5EF4-FFF2-40B4-BE49-F238E27FC236}">
                <a16:creationId xmlns:a16="http://schemas.microsoft.com/office/drawing/2014/main" id="{4298F0A5-B930-4BAA-3D80-0AF514C013BB}"/>
              </a:ext>
            </a:extLst>
          </p:cNvPr>
          <p:cNvSpPr txBox="1"/>
          <p:nvPr/>
        </p:nvSpPr>
        <p:spPr>
          <a:xfrm>
            <a:off x="2827488" y="4727418"/>
            <a:ext cx="6353021" cy="369332"/>
          </a:xfrm>
          <a:prstGeom prst="rect">
            <a:avLst/>
          </a:prstGeom>
          <a:noFill/>
        </p:spPr>
        <p:txBody>
          <a:bodyPr wrap="none" rtlCol="0">
            <a:spAutoFit/>
          </a:bodyPr>
          <a:lstStyle/>
          <a:p>
            <a:r>
              <a:rPr lang="en-GB" dirty="0">
                <a:latin typeface="Arial" panose="020B0604020202020204" pitchFamily="34" charset="0"/>
                <a:cs typeface="Arial" panose="020B0604020202020204" pitchFamily="34" charset="0"/>
              </a:rPr>
              <a:t>RStudio Server: </a:t>
            </a:r>
            <a:r>
              <a:rPr lang="en-GB" b="1" i="0" u="sng" dirty="0">
                <a:solidFill>
                  <a:srgbClr val="4183C4"/>
                </a:solidFill>
                <a:effectLst/>
                <a:latin typeface="Arial" panose="020B0604020202020204" pitchFamily="34" charset="0"/>
                <a:cs typeface="Arial" panose="020B0604020202020204" pitchFamily="34" charset="0"/>
                <a:hlinkClick r:id="rId3"/>
              </a:rPr>
              <a:t>https://rstudio.data-science.rc.ucl.ac.uk/</a:t>
            </a:r>
            <a:r>
              <a:rPr lang="en-GB" dirty="0">
                <a:latin typeface="Arial" panose="020B0604020202020204" pitchFamily="34" charset="0"/>
                <a:cs typeface="Arial" panose="020B0604020202020204" pitchFamily="34" charset="0"/>
              </a:rPr>
              <a:t> </a:t>
            </a:r>
          </a:p>
        </p:txBody>
      </p:sp>
      <p:sp>
        <p:nvSpPr>
          <p:cNvPr id="4" name="Slide Number Placeholder 3">
            <a:extLst>
              <a:ext uri="{FF2B5EF4-FFF2-40B4-BE49-F238E27FC236}">
                <a16:creationId xmlns:a16="http://schemas.microsoft.com/office/drawing/2014/main" id="{D9ED0779-2DA0-B2EC-6C28-37075A3964EA}"/>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55</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5" name="TextBox 4">
            <a:extLst>
              <a:ext uri="{FF2B5EF4-FFF2-40B4-BE49-F238E27FC236}">
                <a16:creationId xmlns:a16="http://schemas.microsoft.com/office/drawing/2014/main" id="{D905DE99-5202-DB1E-C5F6-2AA2D7CC3E21}"/>
              </a:ext>
            </a:extLst>
          </p:cNvPr>
          <p:cNvSpPr txBox="1"/>
          <p:nvPr/>
        </p:nvSpPr>
        <p:spPr>
          <a:xfrm>
            <a:off x="579912" y="5284132"/>
            <a:ext cx="11032176" cy="1200329"/>
          </a:xfrm>
          <a:prstGeom prst="rect">
            <a:avLst/>
          </a:prstGeom>
          <a:solidFill>
            <a:schemeClr val="accent1">
              <a:lumMod val="20000"/>
              <a:lumOff val="80000"/>
            </a:schemeClr>
          </a:solidFill>
        </p:spPr>
        <p:txBody>
          <a:bodyPr wrap="square" rtlCol="0">
            <a:spAutoFit/>
          </a:bodyPr>
          <a:lstStyle/>
          <a:p>
            <a:r>
              <a:rPr lang="en-GB" dirty="0">
                <a:latin typeface="Arial" panose="020B0604020202020204" pitchFamily="34" charset="0"/>
                <a:cs typeface="Arial" panose="020B0604020202020204" pitchFamily="34" charset="0"/>
              </a:rPr>
              <a:t>To access RStudio Server with your personal computer, you will need the following conditions to hold:</a:t>
            </a:r>
          </a:p>
          <a:p>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Must be connected to the UCL Network i.e., </a:t>
            </a:r>
            <a:r>
              <a:rPr lang="en-GB" dirty="0" err="1">
                <a:latin typeface="Arial" panose="020B0604020202020204" pitchFamily="34" charset="0"/>
                <a:cs typeface="Arial" panose="020B0604020202020204" pitchFamily="34" charset="0"/>
              </a:rPr>
              <a:t>WiFi</a:t>
            </a:r>
            <a:r>
              <a:rPr lang="en-GB" dirty="0">
                <a:latin typeface="Arial" panose="020B0604020202020204" pitchFamily="34" charset="0"/>
                <a:cs typeface="Arial" panose="020B0604020202020204" pitchFamily="34" charset="0"/>
              </a:rPr>
              <a:t> (EDUROAM) or be inside UCL remote environment.</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Must sign into RStudio Server with your UCL username and password with the above link.   </a:t>
            </a:r>
          </a:p>
        </p:txBody>
      </p:sp>
    </p:spTree>
    <p:extLst>
      <p:ext uri="{BB962C8B-B14F-4D97-AF65-F5344CB8AC3E}">
        <p14:creationId xmlns:p14="http://schemas.microsoft.com/office/powerpoint/2010/main" val="29619759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a:extLst>
              <a:ext uri="{FF2B5EF4-FFF2-40B4-BE49-F238E27FC236}">
                <a16:creationId xmlns:a16="http://schemas.microsoft.com/office/drawing/2014/main" id="{C8E2ED1B-30AC-63D2-07EA-36A681828180}"/>
              </a:ext>
            </a:extLst>
          </p:cNvPr>
          <p:cNvPicPr>
            <a:picLocks noChangeAspect="1"/>
          </p:cNvPicPr>
          <p:nvPr/>
        </p:nvPicPr>
        <p:blipFill>
          <a:blip r:embed="rId3"/>
          <a:stretch>
            <a:fillRect/>
          </a:stretch>
        </p:blipFill>
        <p:spPr>
          <a:xfrm>
            <a:off x="113515" y="772581"/>
            <a:ext cx="8069589" cy="2396907"/>
          </a:xfrm>
          <a:prstGeom prst="rect">
            <a:avLst/>
          </a:prstGeom>
        </p:spPr>
      </p:pic>
      <p:sp>
        <p:nvSpPr>
          <p:cNvPr id="4" name="TextBox 3">
            <a:extLst>
              <a:ext uri="{FF2B5EF4-FFF2-40B4-BE49-F238E27FC236}">
                <a16:creationId xmlns:a16="http://schemas.microsoft.com/office/drawing/2014/main" id="{58085959-3734-49AD-4369-604FBC49F5EF}"/>
              </a:ext>
            </a:extLst>
          </p:cNvPr>
          <p:cNvSpPr txBox="1"/>
          <p:nvPr/>
        </p:nvSpPr>
        <p:spPr>
          <a:xfrm>
            <a:off x="113516" y="162837"/>
            <a:ext cx="3028008"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A Video gamer’s statistics</a:t>
            </a:r>
          </a:p>
        </p:txBody>
      </p:sp>
      <p:sp>
        <p:nvSpPr>
          <p:cNvPr id="6" name="TextBox 5">
            <a:extLst>
              <a:ext uri="{FF2B5EF4-FFF2-40B4-BE49-F238E27FC236}">
                <a16:creationId xmlns:a16="http://schemas.microsoft.com/office/drawing/2014/main" id="{6301B4CF-DB3C-66E7-2320-34BE9A4714A1}"/>
              </a:ext>
            </a:extLst>
          </p:cNvPr>
          <p:cNvSpPr txBox="1"/>
          <p:nvPr/>
        </p:nvSpPr>
        <p:spPr>
          <a:xfrm>
            <a:off x="80474" y="3209845"/>
            <a:ext cx="4500335" cy="400110"/>
          </a:xfrm>
          <a:prstGeom prst="rect">
            <a:avLst/>
          </a:prstGeom>
          <a:noFill/>
        </p:spPr>
        <p:txBody>
          <a:bodyPr wrap="none" rtlCol="0">
            <a:spAutoFit/>
          </a:bodyPr>
          <a:lstStyle/>
          <a:p>
            <a:r>
              <a:rPr lang="en-GB" sz="2000" dirty="0" err="1">
                <a:latin typeface="Helvetica Neue" panose="02000503000000020004" pitchFamily="2" charset="0"/>
                <a:ea typeface="Helvetica Neue" panose="02000503000000020004" pitchFamily="2" charset="0"/>
                <a:cs typeface="Helvetica Neue" panose="02000503000000020004" pitchFamily="2" charset="0"/>
              </a:rPr>
              <a:t>PSNProfiles</a:t>
            </a:r>
            <a:r>
              <a:rPr lang="en-GB" sz="2000" dirty="0">
                <a:latin typeface="Helvetica Neue" panose="02000503000000020004" pitchFamily="2" charset="0"/>
                <a:ea typeface="Helvetica Neue" panose="02000503000000020004" pitchFamily="2" charset="0"/>
                <a:cs typeface="Helvetica Neue" panose="02000503000000020004" pitchFamily="2" charset="0"/>
              </a:rPr>
              <a:t> (</a:t>
            </a:r>
            <a:r>
              <a:rPr lang="en-GB" sz="2000" dirty="0">
                <a:latin typeface="Helvetica Neue" panose="02000503000000020004" pitchFamily="2" charset="0"/>
                <a:ea typeface="Helvetica Neue" panose="02000503000000020004" pitchFamily="2" charset="0"/>
                <a:cs typeface="Helvetica Neue" panose="02000503000000020004" pitchFamily="2" charset="0"/>
                <a:hlinkClick r:id="rId4"/>
              </a:rPr>
              <a:t>https://psnprofiles.com/</a:t>
            </a:r>
            <a:r>
              <a:rPr lang="en-GB" sz="2000" dirty="0">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7" name="TextBox 6">
            <a:extLst>
              <a:ext uri="{FF2B5EF4-FFF2-40B4-BE49-F238E27FC236}">
                <a16:creationId xmlns:a16="http://schemas.microsoft.com/office/drawing/2014/main" id="{9208E618-AD0B-1C45-3991-91AD9CA45EA3}"/>
              </a:ext>
            </a:extLst>
          </p:cNvPr>
          <p:cNvSpPr txBox="1"/>
          <p:nvPr/>
        </p:nvSpPr>
        <p:spPr>
          <a:xfrm>
            <a:off x="8359825" y="747633"/>
            <a:ext cx="3718659" cy="2308324"/>
          </a:xfrm>
          <a:prstGeom prst="rect">
            <a:avLst/>
          </a:prstGeom>
          <a:noFill/>
        </p:spPr>
        <p:txBody>
          <a:bodyPr wrap="square" rtlCol="0">
            <a:spAutoFit/>
          </a:bodyPr>
          <a:lstStyle/>
          <a:p>
            <a:r>
              <a:rPr lang="en-GB" sz="1600" dirty="0">
                <a:latin typeface="Arial" panose="020B0604020202020204" pitchFamily="34" charset="0"/>
                <a:cs typeface="Arial" panose="020B0604020202020204" pitchFamily="34" charset="0"/>
              </a:rPr>
              <a:t>We have compiled the following information about the gaming habits of </a:t>
            </a:r>
            <a:r>
              <a:rPr lang="en-GB" sz="1600" b="1" dirty="0">
                <a:latin typeface="Arial" panose="020B0604020202020204" pitchFamily="34" charset="0"/>
                <a:cs typeface="Arial" panose="020B0604020202020204" pitchFamily="34" charset="0"/>
              </a:rPr>
              <a:t>Anwar Musah </a:t>
            </a:r>
            <a:r>
              <a:rPr lang="en-GB" sz="1600" dirty="0">
                <a:latin typeface="Arial" panose="020B0604020202020204" pitchFamily="34" charset="0"/>
                <a:cs typeface="Arial" panose="020B0604020202020204" pitchFamily="34" charset="0"/>
              </a:rPr>
              <a:t>(aka </a:t>
            </a:r>
            <a:r>
              <a:rPr lang="en-GB" sz="1600" b="1" dirty="0">
                <a:latin typeface="Arial" panose="020B0604020202020204" pitchFamily="34" charset="0"/>
                <a:cs typeface="Arial" panose="020B0604020202020204" pitchFamily="34" charset="0"/>
              </a:rPr>
              <a:t>The-PhD-Gamer</a:t>
            </a:r>
            <a:r>
              <a:rPr lang="en-GB" sz="1600" dirty="0">
                <a:latin typeface="Arial" panose="020B0604020202020204" pitchFamily="34" charset="0"/>
                <a:cs typeface="Arial" panose="020B0604020202020204" pitchFamily="34" charset="0"/>
              </a:rPr>
              <a:t>) across 3 console generations i.e., PlayStation 3, 4 and 5.</a:t>
            </a:r>
          </a:p>
          <a:p>
            <a:endParaRPr lang="en-GB"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rPr>
              <a:t>There are 161 game titles (~6,000 hours of game time) listed in the shared dataset (last updated 01/2024).</a:t>
            </a:r>
          </a:p>
        </p:txBody>
      </p:sp>
      <p:pic>
        <p:nvPicPr>
          <p:cNvPr id="15" name="Picture 14" descr="A close-up of a list&#10;&#10;Description automatically generated">
            <a:extLst>
              <a:ext uri="{FF2B5EF4-FFF2-40B4-BE49-F238E27FC236}">
                <a16:creationId xmlns:a16="http://schemas.microsoft.com/office/drawing/2014/main" id="{6FA21D37-FBA2-D966-AC98-76DF1DD409E0}"/>
              </a:ext>
            </a:extLst>
          </p:cNvPr>
          <p:cNvPicPr>
            <a:picLocks noChangeAspect="1"/>
          </p:cNvPicPr>
          <p:nvPr/>
        </p:nvPicPr>
        <p:blipFill>
          <a:blip r:embed="rId5"/>
          <a:stretch>
            <a:fillRect/>
          </a:stretch>
        </p:blipFill>
        <p:spPr>
          <a:xfrm>
            <a:off x="80474" y="4239197"/>
            <a:ext cx="7645400" cy="2463800"/>
          </a:xfrm>
          <a:prstGeom prst="rect">
            <a:avLst/>
          </a:prstGeom>
        </p:spPr>
      </p:pic>
      <p:sp>
        <p:nvSpPr>
          <p:cNvPr id="16" name="TextBox 15">
            <a:extLst>
              <a:ext uri="{FF2B5EF4-FFF2-40B4-BE49-F238E27FC236}">
                <a16:creationId xmlns:a16="http://schemas.microsoft.com/office/drawing/2014/main" id="{41E2AEA2-5921-16CF-4459-C002E884C450}"/>
              </a:ext>
            </a:extLst>
          </p:cNvPr>
          <p:cNvSpPr txBox="1"/>
          <p:nvPr/>
        </p:nvSpPr>
        <p:spPr>
          <a:xfrm>
            <a:off x="113515" y="3809517"/>
            <a:ext cx="4830168" cy="400110"/>
          </a:xfrm>
          <a:prstGeom prst="rect">
            <a:avLst/>
          </a:prstGeom>
          <a:noFill/>
        </p:spPr>
        <p:txBody>
          <a:bodyPr wrap="none" rtlCol="0">
            <a:spAutoFit/>
          </a:bodyPr>
          <a:lstStyle/>
          <a:p>
            <a:r>
              <a:rPr lang="en-GB" sz="2000" dirty="0">
                <a:latin typeface="Arial" panose="020B0604020202020204" pitchFamily="34" charset="0"/>
                <a:cs typeface="Arial" panose="020B0604020202020204" pitchFamily="34" charset="0"/>
              </a:rPr>
              <a:t>Data Descriptor: [</a:t>
            </a:r>
            <a:r>
              <a:rPr lang="en-GB" sz="2000" dirty="0">
                <a:latin typeface="Arial" panose="020B0604020202020204" pitchFamily="34" charset="0"/>
                <a:cs typeface="Arial" panose="020B0604020202020204" pitchFamily="34" charset="0"/>
                <a:hlinkClick r:id="rId6"/>
              </a:rPr>
              <a:t>Downloadable Dataset</a:t>
            </a:r>
            <a:r>
              <a:rPr lang="en-GB" sz="2000" dirty="0">
                <a:latin typeface="Arial" panose="020B0604020202020204" pitchFamily="34" charset="0"/>
                <a:cs typeface="Arial" panose="020B0604020202020204" pitchFamily="34" charset="0"/>
              </a:rPr>
              <a:t>]</a:t>
            </a:r>
          </a:p>
        </p:txBody>
      </p:sp>
      <p:sp>
        <p:nvSpPr>
          <p:cNvPr id="20" name="TextBox 19">
            <a:extLst>
              <a:ext uri="{FF2B5EF4-FFF2-40B4-BE49-F238E27FC236}">
                <a16:creationId xmlns:a16="http://schemas.microsoft.com/office/drawing/2014/main" id="{C7880BF9-03A3-9C17-03A5-97E7A239D8A3}"/>
              </a:ext>
            </a:extLst>
          </p:cNvPr>
          <p:cNvSpPr txBox="1"/>
          <p:nvPr/>
        </p:nvSpPr>
        <p:spPr>
          <a:xfrm>
            <a:off x="7848599" y="4239197"/>
            <a:ext cx="4262927" cy="2062103"/>
          </a:xfrm>
          <a:prstGeom prst="rect">
            <a:avLst/>
          </a:prstGeom>
          <a:noFill/>
        </p:spPr>
        <p:txBody>
          <a:bodyPr wrap="square" rtlCol="0">
            <a:spAutoFit/>
          </a:bodyPr>
          <a:lstStyle/>
          <a:p>
            <a:r>
              <a:rPr lang="en-GB" sz="1600" dirty="0">
                <a:latin typeface="Arial" panose="020B0604020202020204" pitchFamily="34" charset="0"/>
                <a:cs typeface="Arial" panose="020B0604020202020204" pitchFamily="34" charset="0"/>
              </a:rPr>
              <a:t>We are going to use this data as a test dummy. We are just going to access RStudio server and then show how to import this dataset.</a:t>
            </a:r>
          </a:p>
          <a:p>
            <a:endParaRPr lang="en-GB"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rPr>
              <a:t>Then set you folks going for the practical material to prepare for the seminars on Thursday.</a:t>
            </a:r>
          </a:p>
        </p:txBody>
      </p:sp>
      <p:sp>
        <p:nvSpPr>
          <p:cNvPr id="8" name="Slide Number Placeholder 3">
            <a:extLst>
              <a:ext uri="{FF2B5EF4-FFF2-40B4-BE49-F238E27FC236}">
                <a16:creationId xmlns:a16="http://schemas.microsoft.com/office/drawing/2014/main" id="{A93F1856-D38B-6FFF-ECDF-E4B8A1B64E97}"/>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56</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4820738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8EBF29-95C8-93A9-C3E4-970614C16228}"/>
              </a:ext>
            </a:extLst>
          </p:cNvPr>
          <p:cNvPicPr>
            <a:picLocks noChangeAspect="1"/>
          </p:cNvPicPr>
          <p:nvPr/>
        </p:nvPicPr>
        <p:blipFill>
          <a:blip r:embed="rId2"/>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14734C3E-3AE3-4559-D3A4-C778FF204E9F}"/>
              </a:ext>
            </a:extLst>
          </p:cNvPr>
          <p:cNvSpPr txBox="1">
            <a:spLocks/>
          </p:cNvSpPr>
          <p:nvPr/>
        </p:nvSpPr>
        <p:spPr>
          <a:xfrm>
            <a:off x="177244" y="1124618"/>
            <a:ext cx="2421577" cy="5598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Helvetica Neue" panose="02000503000000020004" pitchFamily="2" charset="0"/>
                <a:ea typeface="Helvetica Neue" panose="02000503000000020004" pitchFamily="2" charset="0"/>
                <a:cs typeface="Helvetica Neue" panose="02000503000000020004" pitchFamily="2" charset="0"/>
              </a:rPr>
              <a:t>Summary</a:t>
            </a:r>
          </a:p>
        </p:txBody>
      </p:sp>
      <p:sp>
        <p:nvSpPr>
          <p:cNvPr id="4" name="Content Placeholder 2">
            <a:extLst>
              <a:ext uri="{FF2B5EF4-FFF2-40B4-BE49-F238E27FC236}">
                <a16:creationId xmlns:a16="http://schemas.microsoft.com/office/drawing/2014/main" id="{409D3903-7238-8EB9-3D51-F9950E3DA68C}"/>
              </a:ext>
            </a:extLst>
          </p:cNvPr>
          <p:cNvSpPr txBox="1">
            <a:spLocks/>
          </p:cNvSpPr>
          <p:nvPr/>
        </p:nvSpPr>
        <p:spPr>
          <a:xfrm>
            <a:off x="177244" y="1838970"/>
            <a:ext cx="11637767" cy="488553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latin typeface="Helvetica Neue" panose="02000503000000020004" pitchFamily="2" charset="0"/>
                <a:ea typeface="Helvetica Neue" panose="02000503000000020004" pitchFamily="2" charset="0"/>
                <a:cs typeface="Helvetica Neue" panose="02000503000000020004" pitchFamily="2" charset="0"/>
              </a:rPr>
              <a:t>Importance of quantitative research methods (or statistics)</a:t>
            </a:r>
          </a:p>
          <a:p>
            <a:pPr marL="0" indent="0">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r>
              <a:rPr lang="en-US" sz="2400" dirty="0">
                <a:latin typeface="Helvetica Neue" panose="02000503000000020004" pitchFamily="2" charset="0"/>
                <a:ea typeface="Helvetica Neue" panose="02000503000000020004" pitchFamily="2" charset="0"/>
                <a:cs typeface="Helvetica Neue" panose="02000503000000020004" pitchFamily="2" charset="0"/>
              </a:rPr>
              <a:t>We have acquainted ourselves with some basic statistical terminologies (i.e., population, samples, parameters and statistics)</a:t>
            </a:r>
          </a:p>
          <a:p>
            <a:pPr marL="0" indent="0">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r>
              <a:rPr lang="en-US" sz="2400" dirty="0">
                <a:latin typeface="Helvetica Neue" panose="02000503000000020004" pitchFamily="2" charset="0"/>
                <a:ea typeface="Helvetica Neue" panose="02000503000000020004" pitchFamily="2" charset="0"/>
                <a:cs typeface="Helvetica Neue" panose="02000503000000020004" pitchFamily="2" charset="0"/>
              </a:rPr>
              <a:t>Types of variables &amp; data types (i.e., continuous, categorical, dependent and independent variables)</a:t>
            </a:r>
          </a:p>
          <a:p>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r>
              <a:rPr lang="en-US" sz="2400" dirty="0">
                <a:latin typeface="Helvetica Neue" panose="02000503000000020004" pitchFamily="2" charset="0"/>
                <a:ea typeface="Helvetica Neue" panose="02000503000000020004" pitchFamily="2" charset="0"/>
                <a:cs typeface="Helvetica Neue" panose="02000503000000020004" pitchFamily="2" charset="0"/>
              </a:rPr>
              <a:t>Descriptive statistics (frequency distributions)</a:t>
            </a:r>
          </a:p>
          <a:p>
            <a:pPr marL="0" indent="0">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r>
              <a:rPr lang="en-US" sz="2400" dirty="0">
                <a:latin typeface="Helvetica Neue" panose="02000503000000020004" pitchFamily="2" charset="0"/>
                <a:ea typeface="Helvetica Neue" panose="02000503000000020004" pitchFamily="2" charset="0"/>
                <a:cs typeface="Helvetica Neue" panose="02000503000000020004" pitchFamily="2" charset="0"/>
              </a:rPr>
              <a:t>Introduced to RStudio</a:t>
            </a:r>
          </a:p>
        </p:txBody>
      </p:sp>
      <p:sp>
        <p:nvSpPr>
          <p:cNvPr id="6" name="Slide Number Placeholder 3">
            <a:extLst>
              <a:ext uri="{FF2B5EF4-FFF2-40B4-BE49-F238E27FC236}">
                <a16:creationId xmlns:a16="http://schemas.microsoft.com/office/drawing/2014/main" id="{4DE9CC6E-9D75-508C-2768-1140B9A55AA1}"/>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57</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4598851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12FF62-244C-7A46-8D15-2D1E6ED7A701}"/>
              </a:ext>
            </a:extLst>
          </p:cNvPr>
          <p:cNvSpPr txBox="1"/>
          <p:nvPr/>
        </p:nvSpPr>
        <p:spPr>
          <a:xfrm>
            <a:off x="312785" y="2323508"/>
            <a:ext cx="11566425" cy="1200329"/>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Any questions?</a:t>
            </a:r>
          </a:p>
          <a:p>
            <a:pPr algn="ctr"/>
            <a:endParaRPr lang="en-GB" sz="3600" b="1" dirty="0">
              <a:latin typeface="HELVETICA NEUE THIN" panose="020B0403020202020204" pitchFamily="34" charset="0"/>
              <a:ea typeface="HELVETICA NEUE THIN" panose="020B0403020202020204" pitchFamily="34" charset="0"/>
            </a:endParaRPr>
          </a:p>
        </p:txBody>
      </p:sp>
      <p:pic>
        <p:nvPicPr>
          <p:cNvPr id="2" name="Picture 1">
            <a:extLst>
              <a:ext uri="{FF2B5EF4-FFF2-40B4-BE49-F238E27FC236}">
                <a16:creationId xmlns:a16="http://schemas.microsoft.com/office/drawing/2014/main" id="{4BD26486-2D98-5D24-CA61-485F364F66CB}"/>
              </a:ext>
            </a:extLst>
          </p:cNvPr>
          <p:cNvPicPr>
            <a:picLocks noChangeAspect="1"/>
          </p:cNvPicPr>
          <p:nvPr/>
        </p:nvPicPr>
        <p:blipFill rotWithShape="1">
          <a:blip r:embed="rId2"/>
          <a:srcRect l="78750"/>
          <a:stretch/>
        </p:blipFill>
        <p:spPr>
          <a:xfrm>
            <a:off x="4616058" y="4041251"/>
            <a:ext cx="2959883" cy="1108264"/>
          </a:xfrm>
          <a:prstGeom prst="rect">
            <a:avLst/>
          </a:prstGeom>
        </p:spPr>
      </p:pic>
      <p:sp>
        <p:nvSpPr>
          <p:cNvPr id="3" name="Slide Number Placeholder 3">
            <a:extLst>
              <a:ext uri="{FF2B5EF4-FFF2-40B4-BE49-F238E27FC236}">
                <a16:creationId xmlns:a16="http://schemas.microsoft.com/office/drawing/2014/main" id="{519F9DD3-333C-9D16-AC11-ABF1E8A35064}"/>
              </a:ext>
            </a:extLst>
          </p:cNvPr>
          <p:cNvSpPr txBox="1">
            <a:spLocks/>
          </p:cNvSpPr>
          <p:nvPr/>
        </p:nvSpPr>
        <p:spPr>
          <a:xfrm>
            <a:off x="11516497" y="6410094"/>
            <a:ext cx="571237"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58</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930478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4D6B44-1FDB-FA7E-E213-97E7FD8279DB}"/>
              </a:ext>
            </a:extLst>
          </p:cNvPr>
          <p:cNvPicPr>
            <a:picLocks noChangeAspect="1"/>
          </p:cNvPicPr>
          <p:nvPr/>
        </p:nvPicPr>
        <p:blipFill>
          <a:blip r:embed="rId2"/>
          <a:stretch>
            <a:fillRect/>
          </a:stretch>
        </p:blipFill>
        <p:spPr>
          <a:xfrm>
            <a:off x="0" y="0"/>
            <a:ext cx="12192000" cy="970069"/>
          </a:xfrm>
          <a:prstGeom prst="rect">
            <a:avLst/>
          </a:prstGeom>
        </p:spPr>
      </p:pic>
      <p:sp>
        <p:nvSpPr>
          <p:cNvPr id="3" name="Rectangle 2">
            <a:extLst>
              <a:ext uri="{FF2B5EF4-FFF2-40B4-BE49-F238E27FC236}">
                <a16:creationId xmlns:a16="http://schemas.microsoft.com/office/drawing/2014/main" id="{97ABA3BE-CE0B-9BE8-75CD-11EBB9285388}"/>
              </a:ext>
            </a:extLst>
          </p:cNvPr>
          <p:cNvSpPr txBox="1">
            <a:spLocks noChangeArrowheads="1"/>
          </p:cNvSpPr>
          <p:nvPr/>
        </p:nvSpPr>
        <p:spPr>
          <a:xfrm>
            <a:off x="1299410" y="1196860"/>
            <a:ext cx="9197446" cy="6158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b="1" dirty="0">
                <a:latin typeface="Helvetica Neue" panose="02000503000000020004" pitchFamily="2" charset="0"/>
                <a:ea typeface="Helvetica Neue" panose="02000503000000020004" pitchFamily="2" charset="0"/>
                <a:cs typeface="Helvetica Neue" panose="02000503000000020004" pitchFamily="2" charset="0"/>
              </a:rPr>
              <a:t>Meet the Postgraduate Seminar Tutors </a:t>
            </a:r>
          </a:p>
        </p:txBody>
      </p:sp>
      <p:sp>
        <p:nvSpPr>
          <p:cNvPr id="8" name="Slide Number Placeholder 3">
            <a:extLst>
              <a:ext uri="{FF2B5EF4-FFF2-40B4-BE49-F238E27FC236}">
                <a16:creationId xmlns:a16="http://schemas.microsoft.com/office/drawing/2014/main" id="{7BE3F48B-C014-0EA3-82B0-0209B4B09C37}"/>
              </a:ext>
            </a:extLst>
          </p:cNvPr>
          <p:cNvSpPr txBox="1">
            <a:spLocks/>
          </p:cNvSpPr>
          <p:nvPr/>
        </p:nvSpPr>
        <p:spPr>
          <a:xfrm>
            <a:off x="11652000" y="6410094"/>
            <a:ext cx="435734" cy="425003"/>
          </a:xfrm>
          <a:prstGeom prst="rect">
            <a:avLst/>
          </a:prstGeom>
          <a:ln>
            <a:solidFill>
              <a:schemeClr val="tx1"/>
            </a:solid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6</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pic>
        <p:nvPicPr>
          <p:cNvPr id="13" name="Picture 12">
            <a:extLst>
              <a:ext uri="{FF2B5EF4-FFF2-40B4-BE49-F238E27FC236}">
                <a16:creationId xmlns:a16="http://schemas.microsoft.com/office/drawing/2014/main" id="{65E01F81-0A65-376D-D73E-549FF6AEF8DB}"/>
              </a:ext>
            </a:extLst>
          </p:cNvPr>
          <p:cNvPicPr>
            <a:picLocks noChangeAspect="1"/>
          </p:cNvPicPr>
          <p:nvPr/>
        </p:nvPicPr>
        <p:blipFill>
          <a:blip r:embed="rId3"/>
          <a:srcRect l="7494" r="20805" b="7174"/>
          <a:stretch/>
        </p:blipFill>
        <p:spPr>
          <a:xfrm>
            <a:off x="1321772" y="2163826"/>
            <a:ext cx="1820624" cy="2357027"/>
          </a:xfrm>
          <a:prstGeom prst="rect">
            <a:avLst/>
          </a:prstGeom>
          <a:ln>
            <a:noFill/>
          </a:ln>
          <a:effectLst>
            <a:softEdge rad="112500"/>
          </a:effectLst>
        </p:spPr>
      </p:pic>
      <p:sp>
        <p:nvSpPr>
          <p:cNvPr id="15" name="Rectangle 3">
            <a:extLst>
              <a:ext uri="{FF2B5EF4-FFF2-40B4-BE49-F238E27FC236}">
                <a16:creationId xmlns:a16="http://schemas.microsoft.com/office/drawing/2014/main" id="{923D8F7D-60FB-C15F-228E-11C278C5A5B6}"/>
              </a:ext>
            </a:extLst>
          </p:cNvPr>
          <p:cNvSpPr txBox="1">
            <a:spLocks noChangeArrowheads="1"/>
          </p:cNvSpPr>
          <p:nvPr/>
        </p:nvSpPr>
        <p:spPr>
          <a:xfrm>
            <a:off x="-83831" y="3972974"/>
            <a:ext cx="4314475" cy="249517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latin typeface="Calibri"/>
              <a:cs typeface="Calibri"/>
            </a:endParaRPr>
          </a:p>
          <a:p>
            <a:endParaRPr lang="en-US" dirty="0">
              <a:latin typeface="Calibri"/>
              <a:cs typeface="Calibri"/>
            </a:endParaRPr>
          </a:p>
          <a:p>
            <a:pPr marL="0" indent="0" algn="ctr">
              <a:buFont typeface="Arial"/>
              <a:buNone/>
            </a:pPr>
            <a:r>
              <a:rPr lang="en-GB" sz="1400" b="1" dirty="0">
                <a:latin typeface="Helvetica Neue" panose="02000503000000020004" pitchFamily="2" charset="0"/>
                <a:ea typeface="Helvetica Neue" panose="02000503000000020004" pitchFamily="2" charset="0"/>
                <a:cs typeface="Helvetica Neue" panose="02000503000000020004" pitchFamily="2" charset="0"/>
              </a:rPr>
              <a:t>Ricardo Mellado Labbe</a:t>
            </a:r>
          </a:p>
          <a:p>
            <a:pPr marL="0" indent="0" algn="ctr">
              <a:buFont typeface="Arial"/>
              <a:buNone/>
            </a:pPr>
            <a:r>
              <a:rPr lang="en-GB" sz="1400" dirty="0">
                <a:latin typeface="Helvetica Neue" panose="02000503000000020004" pitchFamily="2" charset="0"/>
                <a:ea typeface="Helvetica Neue" panose="02000503000000020004" pitchFamily="2" charset="0"/>
                <a:cs typeface="Helvetica Neue" panose="02000503000000020004" pitchFamily="2" charset="0"/>
                <a:hlinkClick r:id="rId4"/>
              </a:rPr>
              <a:t>r.labbe@ucl.ac.uk</a:t>
            </a: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gn="ctr">
              <a:buFont typeface="Arial"/>
              <a:buNone/>
            </a:pPr>
            <a:r>
              <a:rPr lang="en-GB" sz="1400" dirty="0">
                <a:latin typeface="Helvetica Neue" panose="02000503000000020004" pitchFamily="2" charset="0"/>
                <a:ea typeface="Helvetica Neue" panose="02000503000000020004" pitchFamily="2" charset="0"/>
                <a:cs typeface="Helvetica Neue" panose="02000503000000020004" pitchFamily="2" charset="0"/>
              </a:rPr>
              <a:t>Department of Political Science</a:t>
            </a:r>
          </a:p>
        </p:txBody>
      </p:sp>
      <p:sp>
        <p:nvSpPr>
          <p:cNvPr id="18" name="Rectangle 3">
            <a:extLst>
              <a:ext uri="{FF2B5EF4-FFF2-40B4-BE49-F238E27FC236}">
                <a16:creationId xmlns:a16="http://schemas.microsoft.com/office/drawing/2014/main" id="{625E8DD9-E2FE-C2D7-9056-F599CBC9F961}"/>
              </a:ext>
            </a:extLst>
          </p:cNvPr>
          <p:cNvSpPr txBox="1">
            <a:spLocks noChangeArrowheads="1"/>
          </p:cNvSpPr>
          <p:nvPr/>
        </p:nvSpPr>
        <p:spPr>
          <a:xfrm>
            <a:off x="7398934" y="3972976"/>
            <a:ext cx="4060372" cy="270045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latin typeface="Calibri"/>
              <a:cs typeface="Calibri"/>
            </a:endParaRPr>
          </a:p>
          <a:p>
            <a:endParaRPr lang="en-US" dirty="0">
              <a:latin typeface="Calibri"/>
              <a:cs typeface="Calibri"/>
            </a:endParaRPr>
          </a:p>
          <a:p>
            <a:pPr marL="0" indent="0" algn="ctr">
              <a:buFont typeface="Arial"/>
              <a:buNone/>
            </a:pPr>
            <a:r>
              <a:rPr lang="en-GB" sz="1400" b="1" dirty="0">
                <a:latin typeface="Helvetica Neue" panose="02000503000000020004" pitchFamily="2" charset="0"/>
                <a:ea typeface="Helvetica Neue" panose="02000503000000020004" pitchFamily="2" charset="0"/>
                <a:cs typeface="Helvetica Neue" panose="02000503000000020004" pitchFamily="2" charset="0"/>
              </a:rPr>
              <a:t>Tie Franco Brotto</a:t>
            </a:r>
          </a:p>
          <a:p>
            <a:pPr marL="0" indent="0" algn="ctr">
              <a:buFont typeface="Arial"/>
              <a:buNone/>
            </a:pPr>
            <a:r>
              <a:rPr lang="en-GB" sz="1400" dirty="0">
                <a:latin typeface="Helvetica Neue" panose="02000503000000020004" pitchFamily="2" charset="0"/>
                <a:ea typeface="Helvetica Neue" panose="02000503000000020004" pitchFamily="2" charset="0"/>
                <a:cs typeface="Helvetica Neue" panose="02000503000000020004" pitchFamily="2" charset="0"/>
                <a:hlinkClick r:id="rId5"/>
              </a:rPr>
              <a:t>tie.franco-brotto@ucl.ac.uk</a:t>
            </a: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gn="ctr">
              <a:buFont typeface="Arial"/>
              <a:buNone/>
            </a:pPr>
            <a:r>
              <a:rPr lang="en-GB" sz="1400" dirty="0">
                <a:latin typeface="Helvetica Neue" panose="02000503000000020004" pitchFamily="2" charset="0"/>
                <a:ea typeface="Helvetica Neue" panose="02000503000000020004" pitchFamily="2" charset="0"/>
                <a:cs typeface="Helvetica Neue" panose="02000503000000020004" pitchFamily="2" charset="0"/>
              </a:rPr>
              <a:t>Department of Political Science</a:t>
            </a:r>
          </a:p>
        </p:txBody>
      </p:sp>
      <p:sp>
        <p:nvSpPr>
          <p:cNvPr id="20" name="Rectangle 3">
            <a:extLst>
              <a:ext uri="{FF2B5EF4-FFF2-40B4-BE49-F238E27FC236}">
                <a16:creationId xmlns:a16="http://schemas.microsoft.com/office/drawing/2014/main" id="{256BBABA-EB5C-A6CA-53D5-335DDB1A9CA5}"/>
              </a:ext>
            </a:extLst>
          </p:cNvPr>
          <p:cNvSpPr txBox="1">
            <a:spLocks noChangeArrowheads="1"/>
          </p:cNvSpPr>
          <p:nvPr/>
        </p:nvSpPr>
        <p:spPr>
          <a:xfrm>
            <a:off x="3791928" y="3972975"/>
            <a:ext cx="4060372" cy="270045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latin typeface="Calibri"/>
              <a:cs typeface="Calibri"/>
            </a:endParaRPr>
          </a:p>
          <a:p>
            <a:endParaRPr lang="en-US" dirty="0">
              <a:latin typeface="Calibri"/>
              <a:cs typeface="Calibri"/>
            </a:endParaRPr>
          </a:p>
          <a:p>
            <a:pPr marL="0" indent="0" algn="ctr">
              <a:buFont typeface="Arial"/>
              <a:buNone/>
            </a:pPr>
            <a:r>
              <a:rPr lang="en-GB" sz="1400" b="1" dirty="0">
                <a:latin typeface="Helvetica Neue" panose="02000503000000020004" pitchFamily="2" charset="0"/>
                <a:ea typeface="Helvetica Neue" panose="02000503000000020004" pitchFamily="2" charset="0"/>
                <a:cs typeface="Helvetica Neue" panose="02000503000000020004" pitchFamily="2" charset="0"/>
              </a:rPr>
              <a:t>Rob Davidson</a:t>
            </a:r>
          </a:p>
          <a:p>
            <a:pPr marL="0" indent="0" algn="ctr">
              <a:buFont typeface="Arial"/>
              <a:buNone/>
            </a:pPr>
            <a:r>
              <a:rPr lang="en-GB" sz="1400" dirty="0">
                <a:latin typeface="Helvetica Neue" panose="02000503000000020004" pitchFamily="2" charset="0"/>
                <a:ea typeface="Helvetica Neue" panose="02000503000000020004" pitchFamily="2" charset="0"/>
                <a:cs typeface="Helvetica Neue" panose="02000503000000020004" pitchFamily="2" charset="0"/>
                <a:hlinkClick r:id="rId6"/>
              </a:rPr>
              <a:t>rob.davidson.19@ucl.ac.uk</a:t>
            </a: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gn="ctr">
              <a:buFont typeface="Arial"/>
              <a:buNone/>
            </a:pPr>
            <a:r>
              <a:rPr lang="en-GB" sz="1400" dirty="0">
                <a:latin typeface="Helvetica Neue" panose="02000503000000020004" pitchFamily="2" charset="0"/>
                <a:ea typeface="Helvetica Neue" panose="02000503000000020004" pitchFamily="2" charset="0"/>
                <a:cs typeface="Helvetica Neue" panose="02000503000000020004" pitchFamily="2" charset="0"/>
              </a:rPr>
              <a:t>Department of Geography   </a:t>
            </a:r>
          </a:p>
          <a:p>
            <a:pPr marL="478908" lvl="1" indent="0">
              <a:buFont typeface="Arial"/>
              <a:buNone/>
            </a:pPr>
            <a:endParaRPr lang="en-US" sz="2300" dirty="0">
              <a:latin typeface="Calibri"/>
              <a:cs typeface="Calibri"/>
            </a:endParaRPr>
          </a:p>
        </p:txBody>
      </p:sp>
      <p:pic>
        <p:nvPicPr>
          <p:cNvPr id="6" name="Picture 5" descr="A person in a coat&#10;&#10;Description automatically generated">
            <a:extLst>
              <a:ext uri="{FF2B5EF4-FFF2-40B4-BE49-F238E27FC236}">
                <a16:creationId xmlns:a16="http://schemas.microsoft.com/office/drawing/2014/main" id="{C793F3CB-4D8C-8F87-ECCA-91FD2AEB1035}"/>
              </a:ext>
            </a:extLst>
          </p:cNvPr>
          <p:cNvPicPr>
            <a:picLocks noChangeAspect="1"/>
          </p:cNvPicPr>
          <p:nvPr/>
        </p:nvPicPr>
        <p:blipFill>
          <a:blip r:embed="rId7"/>
          <a:srcRect l="25296" b="23033"/>
          <a:stretch/>
        </p:blipFill>
        <p:spPr>
          <a:xfrm>
            <a:off x="4921833" y="2109328"/>
            <a:ext cx="2083273" cy="2495170"/>
          </a:xfrm>
          <a:prstGeom prst="rect">
            <a:avLst/>
          </a:prstGeom>
          <a:ln>
            <a:noFill/>
          </a:ln>
          <a:effectLst>
            <a:softEdge rad="112500"/>
          </a:effectLst>
        </p:spPr>
      </p:pic>
      <p:pic>
        <p:nvPicPr>
          <p:cNvPr id="9" name="Picture 8" descr="A person with a bun wearing glasses&#10;&#10;Description automatically generated">
            <a:extLst>
              <a:ext uri="{FF2B5EF4-FFF2-40B4-BE49-F238E27FC236}">
                <a16:creationId xmlns:a16="http://schemas.microsoft.com/office/drawing/2014/main" id="{6EA870BC-2743-344C-08A3-4AC9DF716059}"/>
              </a:ext>
            </a:extLst>
          </p:cNvPr>
          <p:cNvPicPr>
            <a:picLocks noChangeAspect="1"/>
          </p:cNvPicPr>
          <p:nvPr/>
        </p:nvPicPr>
        <p:blipFill>
          <a:blip r:embed="rId8"/>
          <a:srcRect l="21916" r="9045"/>
          <a:stretch/>
        </p:blipFill>
        <p:spPr>
          <a:xfrm>
            <a:off x="8387484" y="2109327"/>
            <a:ext cx="2083273" cy="2583779"/>
          </a:xfrm>
          <a:prstGeom prst="rect">
            <a:avLst/>
          </a:prstGeom>
          <a:ln>
            <a:noFill/>
          </a:ln>
          <a:effectLst>
            <a:softEdge rad="112500"/>
          </a:effectLst>
        </p:spPr>
      </p:pic>
    </p:spTree>
    <p:extLst>
      <p:ext uri="{BB962C8B-B14F-4D97-AF65-F5344CB8AC3E}">
        <p14:creationId xmlns:p14="http://schemas.microsoft.com/office/powerpoint/2010/main" val="3659343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17E85F19-602D-BE63-23A6-3453B04FD75E}"/>
              </a:ext>
            </a:extLst>
          </p:cNvPr>
          <p:cNvSpPr txBox="1">
            <a:spLocks/>
          </p:cNvSpPr>
          <p:nvPr/>
        </p:nvSpPr>
        <p:spPr>
          <a:xfrm>
            <a:off x="11652000" y="6410094"/>
            <a:ext cx="435734" cy="425003"/>
          </a:xfrm>
          <a:prstGeom prst="rect">
            <a:avLst/>
          </a:prstGeom>
          <a:ln>
            <a:solidFill>
              <a:schemeClr val="tx1"/>
            </a:solid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7</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pic>
        <p:nvPicPr>
          <p:cNvPr id="3" name="Picture 2">
            <a:extLst>
              <a:ext uri="{FF2B5EF4-FFF2-40B4-BE49-F238E27FC236}">
                <a16:creationId xmlns:a16="http://schemas.microsoft.com/office/drawing/2014/main" id="{24345752-09C2-4530-B695-04A72B6431C1}"/>
              </a:ext>
            </a:extLst>
          </p:cNvPr>
          <p:cNvPicPr>
            <a:picLocks noChangeAspect="1"/>
          </p:cNvPicPr>
          <p:nvPr/>
        </p:nvPicPr>
        <p:blipFill>
          <a:blip r:embed="rId2"/>
          <a:stretch>
            <a:fillRect/>
          </a:stretch>
        </p:blipFill>
        <p:spPr>
          <a:xfrm>
            <a:off x="0" y="0"/>
            <a:ext cx="12192000" cy="970069"/>
          </a:xfrm>
          <a:prstGeom prst="rect">
            <a:avLst/>
          </a:prstGeom>
        </p:spPr>
      </p:pic>
      <p:sp>
        <p:nvSpPr>
          <p:cNvPr id="4" name="Title 1">
            <a:extLst>
              <a:ext uri="{FF2B5EF4-FFF2-40B4-BE49-F238E27FC236}">
                <a16:creationId xmlns:a16="http://schemas.microsoft.com/office/drawing/2014/main" id="{54902947-5BCA-E41C-DA21-F6430A93CC4D}"/>
              </a:ext>
            </a:extLst>
          </p:cNvPr>
          <p:cNvSpPr txBox="1">
            <a:spLocks/>
          </p:cNvSpPr>
          <p:nvPr/>
        </p:nvSpPr>
        <p:spPr>
          <a:xfrm>
            <a:off x="156085" y="1102632"/>
            <a:ext cx="9197446" cy="5737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b="1" dirty="0">
                <a:latin typeface="Helvetica Neue" panose="02000503000000020004" pitchFamily="2" charset="0"/>
                <a:ea typeface="Helvetica Neue" panose="02000503000000020004" pitchFamily="2" charset="0"/>
                <a:cs typeface="Helvetica Neue" panose="02000503000000020004" pitchFamily="2" charset="0"/>
              </a:rPr>
              <a:t>General format of the course</a:t>
            </a:r>
          </a:p>
        </p:txBody>
      </p:sp>
      <p:sp>
        <p:nvSpPr>
          <p:cNvPr id="5" name="Content Placeholder 2">
            <a:extLst>
              <a:ext uri="{FF2B5EF4-FFF2-40B4-BE49-F238E27FC236}">
                <a16:creationId xmlns:a16="http://schemas.microsoft.com/office/drawing/2014/main" id="{804985EC-F713-AD8A-72BC-FD45E3108DA2}"/>
              </a:ext>
            </a:extLst>
          </p:cNvPr>
          <p:cNvSpPr txBox="1">
            <a:spLocks/>
          </p:cNvSpPr>
          <p:nvPr/>
        </p:nvSpPr>
        <p:spPr>
          <a:xfrm>
            <a:off x="350836" y="1934732"/>
            <a:ext cx="11301163" cy="346458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2-hour lectures </a:t>
            </a:r>
          </a:p>
          <a:p>
            <a:pPr lvl="1"/>
            <a:r>
              <a:rPr lang="en-GB"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Weekly sessions every Tuesday 12:00pm – 02:00pm</a:t>
            </a:r>
          </a:p>
          <a:p>
            <a:pPr lvl="1"/>
            <a:r>
              <a:rPr lang="en-GB"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Delivered by the module tutors</a:t>
            </a:r>
          </a:p>
          <a:p>
            <a:pPr marL="457200" lvl="1" indent="0">
              <a:buNone/>
            </a:pPr>
            <a:endParaRPr lang="en-GB" sz="28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r>
              <a:rPr lang="en-GB"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1-hour computer practical seminar </a:t>
            </a:r>
          </a:p>
          <a:p>
            <a:pPr lvl="1"/>
            <a:r>
              <a:rPr lang="en-GB"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9 groups on Thursday from 10:00am, up to 03:00pm</a:t>
            </a:r>
          </a:p>
          <a:p>
            <a:pPr lvl="1"/>
            <a:r>
              <a:rPr lang="en-GB"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These sessions are facilitated by the postgraduate seminar tutors</a:t>
            </a:r>
          </a:p>
          <a:p>
            <a:pPr lvl="1"/>
            <a:endParaRPr lang="en-GB" dirty="0">
              <a:latin typeface="Arial" charset="0"/>
            </a:endParaRPr>
          </a:p>
          <a:p>
            <a:pPr lvl="1">
              <a:buFontTx/>
              <a:buNone/>
            </a:pPr>
            <a:endParaRPr lang="en-GB" dirty="0">
              <a:latin typeface="Arial" charset="0"/>
            </a:endParaRPr>
          </a:p>
          <a:p>
            <a:pPr lvl="1">
              <a:buFontTx/>
              <a:buNone/>
            </a:pPr>
            <a:endParaRPr lang="en-GB" dirty="0">
              <a:latin typeface="Arial" charset="0"/>
            </a:endParaRPr>
          </a:p>
        </p:txBody>
      </p:sp>
      <p:sp>
        <p:nvSpPr>
          <p:cNvPr id="6" name="TextBox 5">
            <a:extLst>
              <a:ext uri="{FF2B5EF4-FFF2-40B4-BE49-F238E27FC236}">
                <a16:creationId xmlns:a16="http://schemas.microsoft.com/office/drawing/2014/main" id="{D2AFB4D1-342C-2C72-3541-00423674B34D}"/>
              </a:ext>
            </a:extLst>
          </p:cNvPr>
          <p:cNvSpPr txBox="1"/>
          <p:nvPr/>
        </p:nvSpPr>
        <p:spPr>
          <a:xfrm>
            <a:off x="457200" y="5570702"/>
            <a:ext cx="10657114" cy="369332"/>
          </a:xfrm>
          <a:prstGeom prst="rect">
            <a:avLst/>
          </a:prstGeom>
          <a:solidFill>
            <a:schemeClr val="bg2">
              <a:lumMod val="60000"/>
              <a:lumOff val="40000"/>
            </a:schemeClr>
          </a:solidFill>
        </p:spPr>
        <p:txBody>
          <a:bodyPr wrap="square" rtlCol="0" anchor="ctr">
            <a:spAutoFit/>
          </a:bodyPr>
          <a:lstStyle/>
          <a:p>
            <a:pPr algn="ctr"/>
            <a:r>
              <a:rPr lang="en-GB"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NOTE: All lectures and tutorials sessions are compulsory &amp; will be delivered in-person. </a:t>
            </a:r>
          </a:p>
        </p:txBody>
      </p:sp>
    </p:spTree>
    <p:extLst>
      <p:ext uri="{BB962C8B-B14F-4D97-AF65-F5344CB8AC3E}">
        <p14:creationId xmlns:p14="http://schemas.microsoft.com/office/powerpoint/2010/main" val="3433171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785358-8777-C506-FF01-8E590FAC45CA}"/>
              </a:ext>
            </a:extLst>
          </p:cNvPr>
          <p:cNvSpPr txBox="1">
            <a:spLocks/>
          </p:cNvSpPr>
          <p:nvPr/>
        </p:nvSpPr>
        <p:spPr>
          <a:xfrm>
            <a:off x="107347" y="91622"/>
            <a:ext cx="9197446" cy="69723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400" b="1" dirty="0">
                <a:latin typeface="Helvetica Neue" panose="02000503000000020004" pitchFamily="2" charset="0"/>
                <a:ea typeface="Helvetica Neue" panose="02000503000000020004" pitchFamily="2" charset="0"/>
                <a:cs typeface="Helvetica Neue" panose="02000503000000020004" pitchFamily="2" charset="0"/>
              </a:rPr>
              <a:t>Module Outline &amp; Assessment</a:t>
            </a:r>
          </a:p>
        </p:txBody>
      </p:sp>
      <p:sp>
        <p:nvSpPr>
          <p:cNvPr id="4" name="Content Placeholder 2">
            <a:extLst>
              <a:ext uri="{FF2B5EF4-FFF2-40B4-BE49-F238E27FC236}">
                <a16:creationId xmlns:a16="http://schemas.microsoft.com/office/drawing/2014/main" id="{BE5B6826-AE44-68B1-AD6E-82E823045E96}"/>
              </a:ext>
            </a:extLst>
          </p:cNvPr>
          <p:cNvSpPr txBox="1">
            <a:spLocks/>
          </p:cNvSpPr>
          <p:nvPr/>
        </p:nvSpPr>
        <p:spPr>
          <a:xfrm>
            <a:off x="205317" y="788852"/>
            <a:ext cx="9646254" cy="419878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Font typeface="Arial"/>
              <a:buNone/>
            </a:pPr>
            <a:r>
              <a:rPr lang="en-GB" sz="1800" b="1" dirty="0">
                <a:latin typeface="Helvetica Neue" panose="02000503000000020004" pitchFamily="2" charset="0"/>
                <a:ea typeface="Helvetica Neue" panose="02000503000000020004" pitchFamily="2" charset="0"/>
                <a:cs typeface="Helvetica Neue" panose="02000503000000020004" pitchFamily="2" charset="0"/>
              </a:rPr>
              <a:t>Exploratory Statistics (Anwar)</a:t>
            </a:r>
          </a:p>
          <a:p>
            <a:pPr marL="0" indent="0">
              <a:lnSpc>
                <a:spcPct val="100000"/>
              </a:lnSpc>
              <a:spcBef>
                <a:spcPts val="0"/>
              </a:spcBef>
              <a:buFont typeface="Arial"/>
              <a:buNone/>
            </a:pPr>
            <a:endParaRPr lang="en-GB" sz="1800" b="1" dirty="0">
              <a:latin typeface="Helvetica Neue" panose="02000503000000020004" pitchFamily="2" charset="0"/>
              <a:ea typeface="Helvetica Neue" panose="02000503000000020004" pitchFamily="2" charset="0"/>
              <a:cs typeface="Helvetica Neue" panose="02000503000000020004" pitchFamily="2" charset="0"/>
            </a:endParaRP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WK01</a:t>
            </a:r>
            <a:r>
              <a:rPr lang="en-GB" sz="1800" dirty="0">
                <a:latin typeface="Helvetica Neue" panose="02000503000000020004" pitchFamily="2" charset="0"/>
                <a:ea typeface="Helvetica Neue" panose="02000503000000020004" pitchFamily="2" charset="0"/>
                <a:cs typeface="Helvetica Neue" panose="02000503000000020004" pitchFamily="2" charset="0"/>
              </a:rPr>
              <a:t>: Understanding Data &amp; Introduction to RStudio</a:t>
            </a: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WK02</a:t>
            </a:r>
            <a:r>
              <a:rPr lang="en-GB" sz="1800" dirty="0">
                <a:latin typeface="Helvetica Neue" panose="02000503000000020004" pitchFamily="2" charset="0"/>
                <a:ea typeface="Helvetica Neue" panose="02000503000000020004" pitchFamily="2" charset="0"/>
                <a:cs typeface="Helvetica Neue" panose="02000503000000020004" pitchFamily="2" charset="0"/>
              </a:rPr>
              <a:t>: Examining Data I (Descriptive Statistics)</a:t>
            </a: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WK03</a:t>
            </a:r>
            <a:r>
              <a:rPr lang="en-GB" sz="1800" dirty="0">
                <a:latin typeface="Helvetica Neue" panose="02000503000000020004" pitchFamily="2" charset="0"/>
                <a:ea typeface="Helvetica Neue" panose="02000503000000020004" pitchFamily="2" charset="0"/>
                <a:cs typeface="Helvetica Neue" panose="02000503000000020004" pitchFamily="2" charset="0"/>
              </a:rPr>
              <a:t>: Examining Data II (Descriptive Statistics)</a:t>
            </a: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WK04</a:t>
            </a:r>
            <a:r>
              <a:rPr lang="en-GB" sz="1800" dirty="0">
                <a:latin typeface="Helvetica Neue" panose="02000503000000020004" pitchFamily="2" charset="0"/>
                <a:ea typeface="Helvetica Neue" panose="02000503000000020004" pitchFamily="2" charset="0"/>
                <a:cs typeface="Helvetica Neue" panose="02000503000000020004" pitchFamily="2" charset="0"/>
              </a:rPr>
              <a:t>: Sourcing Data</a:t>
            </a:r>
          </a:p>
          <a:p>
            <a:pPr marL="0" indent="0">
              <a:lnSpc>
                <a:spcPct val="100000"/>
              </a:lnSpc>
              <a:spcBef>
                <a:spcPts val="0"/>
              </a:spcBef>
              <a:buFont typeface="Arial"/>
              <a:buNone/>
            </a:pPr>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Font typeface="Arial"/>
              <a:buNone/>
            </a:pPr>
            <a:r>
              <a:rPr lang="en-GB" sz="1800" b="1" dirty="0">
                <a:latin typeface="Helvetica Neue" panose="02000503000000020004" pitchFamily="2" charset="0"/>
                <a:ea typeface="Helvetica Neue" panose="02000503000000020004" pitchFamily="2" charset="0"/>
                <a:cs typeface="Helvetica Neue" panose="02000503000000020004" pitchFamily="2" charset="0"/>
              </a:rPr>
              <a:t>Hypothesis testing &amp; Inferential Statistics (Stephen)</a:t>
            </a:r>
          </a:p>
          <a:p>
            <a:pPr marL="0" indent="0">
              <a:lnSpc>
                <a:spcPct val="100000"/>
              </a:lnSpc>
              <a:spcBef>
                <a:spcPts val="0"/>
              </a:spcBef>
              <a:buFont typeface="Arial"/>
              <a:buNone/>
            </a:pPr>
            <a:endParaRPr lang="en-GB" sz="1800" b="1" dirty="0">
              <a:latin typeface="Helvetica Neue" panose="02000503000000020004" pitchFamily="2" charset="0"/>
              <a:ea typeface="Helvetica Neue" panose="02000503000000020004" pitchFamily="2" charset="0"/>
              <a:cs typeface="Helvetica Neue" panose="02000503000000020004" pitchFamily="2" charset="0"/>
            </a:endParaRP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WK05</a:t>
            </a:r>
            <a:r>
              <a:rPr lang="en-GB" sz="1800" dirty="0">
                <a:latin typeface="Helvetica Neue" panose="02000503000000020004" pitchFamily="2" charset="0"/>
                <a:ea typeface="Helvetica Neue" panose="02000503000000020004" pitchFamily="2" charset="0"/>
                <a:cs typeface="Helvetica Neue" panose="02000503000000020004" pitchFamily="2" charset="0"/>
              </a:rPr>
              <a:t>: Normal Distributions</a:t>
            </a: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WK06</a:t>
            </a:r>
            <a:r>
              <a:rPr lang="en-GB" sz="1800" dirty="0">
                <a:latin typeface="Helvetica Neue" panose="02000503000000020004" pitchFamily="2" charset="0"/>
                <a:ea typeface="Helvetica Neue" panose="02000503000000020004" pitchFamily="2" charset="0"/>
                <a:cs typeface="Helvetica Neue" panose="02000503000000020004" pitchFamily="2" charset="0"/>
              </a:rPr>
              <a:t>: Confidence Intervals</a:t>
            </a: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WK07</a:t>
            </a:r>
            <a:r>
              <a:rPr lang="en-GB" sz="1800" dirty="0">
                <a:latin typeface="Helvetica Neue" panose="02000503000000020004" pitchFamily="2" charset="0"/>
                <a:ea typeface="Helvetica Neue" panose="02000503000000020004" pitchFamily="2" charset="0"/>
                <a:cs typeface="Helvetica Neue" panose="02000503000000020004" pitchFamily="2" charset="0"/>
              </a:rPr>
              <a:t>: Measures of Difference</a:t>
            </a: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WK08</a:t>
            </a:r>
            <a:r>
              <a:rPr lang="en-GB" sz="1800" dirty="0">
                <a:latin typeface="Helvetica Neue" panose="02000503000000020004" pitchFamily="2" charset="0"/>
                <a:ea typeface="Helvetica Neue" panose="02000503000000020004" pitchFamily="2" charset="0"/>
                <a:cs typeface="Helvetica Neue" panose="02000503000000020004" pitchFamily="2" charset="0"/>
              </a:rPr>
              <a:t>: Correlation</a:t>
            </a: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WK09</a:t>
            </a:r>
            <a:r>
              <a:rPr lang="en-GB" sz="1800" dirty="0">
                <a:latin typeface="Helvetica Neue" panose="02000503000000020004" pitchFamily="2" charset="0"/>
                <a:ea typeface="Helvetica Neue" panose="02000503000000020004" pitchFamily="2" charset="0"/>
                <a:cs typeface="Helvetica Neue" panose="02000503000000020004" pitchFamily="2" charset="0"/>
              </a:rPr>
              <a:t>: Linear Regression</a:t>
            </a: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WK010</a:t>
            </a:r>
            <a:r>
              <a:rPr lang="en-GB" sz="1800" dirty="0">
                <a:latin typeface="Helvetica Neue" panose="02000503000000020004" pitchFamily="2" charset="0"/>
                <a:ea typeface="Helvetica Neue" panose="02000503000000020004" pitchFamily="2" charset="0"/>
                <a:cs typeface="Helvetica Neue" panose="02000503000000020004" pitchFamily="2" charset="0"/>
              </a:rPr>
              <a:t>: Regression Assumptions</a:t>
            </a:r>
          </a:p>
          <a:p>
            <a:pPr marL="0" indent="0">
              <a:buFont typeface="Arial"/>
              <a:buNone/>
            </a:pPr>
            <a:endParaRPr lang="en-GB" dirty="0">
              <a:cs typeface="Calibri"/>
            </a:endParaRPr>
          </a:p>
          <a:p>
            <a:pPr marL="0" indent="0">
              <a:buNone/>
            </a:pPr>
            <a:endParaRPr lang="en-GB" dirty="0">
              <a:cs typeface="Calibri"/>
            </a:endParaRPr>
          </a:p>
          <a:p>
            <a:endParaRPr lang="en-GB" dirty="0">
              <a:latin typeface="Calibri"/>
              <a:cs typeface="Calibri"/>
            </a:endParaRPr>
          </a:p>
        </p:txBody>
      </p:sp>
      <p:sp>
        <p:nvSpPr>
          <p:cNvPr id="5" name="Content Placeholder 2">
            <a:extLst>
              <a:ext uri="{FF2B5EF4-FFF2-40B4-BE49-F238E27FC236}">
                <a16:creationId xmlns:a16="http://schemas.microsoft.com/office/drawing/2014/main" id="{754E12B7-2BC4-9A66-D441-DD3A6A60A787}"/>
              </a:ext>
            </a:extLst>
          </p:cNvPr>
          <p:cNvSpPr txBox="1">
            <a:spLocks/>
          </p:cNvSpPr>
          <p:nvPr/>
        </p:nvSpPr>
        <p:spPr>
          <a:xfrm>
            <a:off x="205317" y="5171802"/>
            <a:ext cx="11266715" cy="1416275"/>
          </a:xfrm>
          <a:prstGeom prst="rect">
            <a:avLst/>
          </a:prstGeom>
          <a:solidFill>
            <a:schemeClr val="accent1"/>
          </a:solidFill>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500"/>
              </a:spcBef>
              <a:buNone/>
            </a:pPr>
            <a:r>
              <a:rPr lang="en-GB" sz="1800" b="1" dirty="0">
                <a:latin typeface="Helvetica Neue" panose="02000503000000020004" pitchFamily="2" charset="0"/>
                <a:ea typeface="Helvetica Neue" panose="02000503000000020004" pitchFamily="2" charset="0"/>
                <a:cs typeface="Helvetica Neue" panose="02000503000000020004" pitchFamily="2" charset="0"/>
              </a:rPr>
              <a:t>Details about assessment</a:t>
            </a:r>
          </a:p>
          <a:p>
            <a:pPr marL="0" indent="0">
              <a:lnSpc>
                <a:spcPct val="100000"/>
              </a:lnSpc>
              <a:spcBef>
                <a:spcPts val="500"/>
              </a:spcBef>
              <a:buNone/>
            </a:pPr>
            <a:endParaRPr lang="en-GB"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500"/>
              </a:spcBef>
              <a:buNone/>
            </a:pPr>
            <a:r>
              <a:rPr lang="en-GB" sz="1800" dirty="0">
                <a:latin typeface="Helvetica Neue" panose="02000503000000020004" pitchFamily="2" charset="0"/>
                <a:ea typeface="Helvetica Neue" panose="02000503000000020004" pitchFamily="2" charset="0"/>
                <a:cs typeface="Helvetica Neue" panose="02000503000000020004" pitchFamily="2" charset="0"/>
              </a:rPr>
              <a:t>It’s a 3,000 words essay which will be based on secondary analysis of survey data. It is worth 100% of your final marks for this course. The deadline will be confirmed soon.</a:t>
            </a:r>
          </a:p>
        </p:txBody>
      </p:sp>
      <p:sp>
        <p:nvSpPr>
          <p:cNvPr id="6" name="Slide Number Placeholder 3">
            <a:extLst>
              <a:ext uri="{FF2B5EF4-FFF2-40B4-BE49-F238E27FC236}">
                <a16:creationId xmlns:a16="http://schemas.microsoft.com/office/drawing/2014/main" id="{E5883DA0-DEA0-B263-DA78-EB74241C9ACE}"/>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8</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190982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B2646-5A54-A810-440F-680F0B14BF0E}"/>
              </a:ext>
            </a:extLst>
          </p:cNvPr>
          <p:cNvSpPr txBox="1">
            <a:spLocks/>
          </p:cNvSpPr>
          <p:nvPr/>
        </p:nvSpPr>
        <p:spPr>
          <a:xfrm>
            <a:off x="107347" y="91622"/>
            <a:ext cx="9197446" cy="69723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400" b="1" dirty="0">
                <a:latin typeface="Helvetica Neue" panose="02000503000000020004" pitchFamily="2" charset="0"/>
                <a:ea typeface="Helvetica Neue" panose="02000503000000020004" pitchFamily="2" charset="0"/>
                <a:cs typeface="Helvetica Neue" panose="02000503000000020004" pitchFamily="2" charset="0"/>
              </a:rPr>
              <a:t>Access to the content on Moodle [1] </a:t>
            </a:r>
          </a:p>
        </p:txBody>
      </p:sp>
      <p:pic>
        <p:nvPicPr>
          <p:cNvPr id="4" name="Picture 3" descr="Graphical user interface, website&#10;&#10;Description automatically generated">
            <a:extLst>
              <a:ext uri="{FF2B5EF4-FFF2-40B4-BE49-F238E27FC236}">
                <a16:creationId xmlns:a16="http://schemas.microsoft.com/office/drawing/2014/main" id="{A103DAD5-DC7D-C3CD-B247-8D0EE861A4AB}"/>
              </a:ext>
            </a:extLst>
          </p:cNvPr>
          <p:cNvPicPr>
            <a:picLocks noChangeAspect="1"/>
          </p:cNvPicPr>
          <p:nvPr/>
        </p:nvPicPr>
        <p:blipFill>
          <a:blip r:embed="rId3"/>
          <a:stretch>
            <a:fillRect/>
          </a:stretch>
        </p:blipFill>
        <p:spPr>
          <a:xfrm>
            <a:off x="85575" y="892628"/>
            <a:ext cx="8377895" cy="5459582"/>
          </a:xfrm>
          <a:prstGeom prst="rect">
            <a:avLst/>
          </a:prstGeom>
        </p:spPr>
      </p:pic>
      <p:sp>
        <p:nvSpPr>
          <p:cNvPr id="5" name="Rectangle 4">
            <a:extLst>
              <a:ext uri="{FF2B5EF4-FFF2-40B4-BE49-F238E27FC236}">
                <a16:creationId xmlns:a16="http://schemas.microsoft.com/office/drawing/2014/main" id="{34CD5D18-B758-3236-93F7-D56C97E073CA}"/>
              </a:ext>
            </a:extLst>
          </p:cNvPr>
          <p:cNvSpPr/>
          <p:nvPr/>
        </p:nvSpPr>
        <p:spPr>
          <a:xfrm>
            <a:off x="653143" y="4038600"/>
            <a:ext cx="7620000" cy="23136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12A012C0-6738-91F7-5773-E37A959A0F93}"/>
              </a:ext>
            </a:extLst>
          </p:cNvPr>
          <p:cNvSpPr/>
          <p:nvPr/>
        </p:nvSpPr>
        <p:spPr>
          <a:xfrm>
            <a:off x="107347" y="1262743"/>
            <a:ext cx="1939167" cy="3701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F12C2238-D1D7-0904-C873-5F7C4330F53B}"/>
              </a:ext>
            </a:extLst>
          </p:cNvPr>
          <p:cNvSpPr/>
          <p:nvPr/>
        </p:nvSpPr>
        <p:spPr>
          <a:xfrm>
            <a:off x="107347" y="1806666"/>
            <a:ext cx="1939167" cy="3701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Arrow Connector 8">
            <a:extLst>
              <a:ext uri="{FF2B5EF4-FFF2-40B4-BE49-F238E27FC236}">
                <a16:creationId xmlns:a16="http://schemas.microsoft.com/office/drawing/2014/main" id="{0256692A-1338-2A1A-2A14-1EEB267B0225}"/>
              </a:ext>
            </a:extLst>
          </p:cNvPr>
          <p:cNvCxnSpPr>
            <a:cxnSpLocks/>
            <a:stCxn id="6" idx="3"/>
            <a:endCxn id="11" idx="1"/>
          </p:cNvCxnSpPr>
          <p:nvPr/>
        </p:nvCxnSpPr>
        <p:spPr>
          <a:xfrm>
            <a:off x="2046514" y="1447800"/>
            <a:ext cx="66128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4E83803-BE13-5163-946B-7CD8399AC059}"/>
              </a:ext>
            </a:extLst>
          </p:cNvPr>
          <p:cNvCxnSpPr>
            <a:cxnSpLocks/>
          </p:cNvCxnSpPr>
          <p:nvPr/>
        </p:nvCxnSpPr>
        <p:spPr>
          <a:xfrm>
            <a:off x="2046514" y="1991723"/>
            <a:ext cx="66128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A17BCEB-72E0-B236-DBBC-765F3269BDA4}"/>
              </a:ext>
            </a:extLst>
          </p:cNvPr>
          <p:cNvSpPr txBox="1"/>
          <p:nvPr/>
        </p:nvSpPr>
        <p:spPr>
          <a:xfrm>
            <a:off x="8659412" y="1186190"/>
            <a:ext cx="3331029" cy="523220"/>
          </a:xfrm>
          <a:prstGeom prst="rect">
            <a:avLst/>
          </a:prstGeom>
          <a:noFill/>
          <a:ln>
            <a:solidFill>
              <a:schemeClr val="accent1"/>
            </a:solidFill>
          </a:ln>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For module and seminar tutors for making an important announcement </a:t>
            </a:r>
          </a:p>
        </p:txBody>
      </p:sp>
      <p:sp>
        <p:nvSpPr>
          <p:cNvPr id="16" name="TextBox 15">
            <a:extLst>
              <a:ext uri="{FF2B5EF4-FFF2-40B4-BE49-F238E27FC236}">
                <a16:creationId xmlns:a16="http://schemas.microsoft.com/office/drawing/2014/main" id="{792D3D23-232A-A78B-2A66-76FB57821FBE}"/>
              </a:ext>
            </a:extLst>
          </p:cNvPr>
          <p:cNvSpPr txBox="1"/>
          <p:nvPr/>
        </p:nvSpPr>
        <p:spPr>
          <a:xfrm>
            <a:off x="8659412" y="1806666"/>
            <a:ext cx="3331029" cy="523220"/>
          </a:xfrm>
          <a:prstGeom prst="rect">
            <a:avLst/>
          </a:prstGeom>
          <a:noFill/>
          <a:ln>
            <a:solidFill>
              <a:schemeClr val="accent1"/>
            </a:solidFill>
          </a:ln>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For students to post questions on problems etc.,</a:t>
            </a:r>
          </a:p>
        </p:txBody>
      </p:sp>
      <p:cxnSp>
        <p:nvCxnSpPr>
          <p:cNvPr id="17" name="Straight Arrow Connector 16">
            <a:extLst>
              <a:ext uri="{FF2B5EF4-FFF2-40B4-BE49-F238E27FC236}">
                <a16:creationId xmlns:a16="http://schemas.microsoft.com/office/drawing/2014/main" id="{C55D384D-6872-6BDC-5116-C3507A3A2B4C}"/>
              </a:ext>
            </a:extLst>
          </p:cNvPr>
          <p:cNvCxnSpPr>
            <a:cxnSpLocks/>
          </p:cNvCxnSpPr>
          <p:nvPr/>
        </p:nvCxnSpPr>
        <p:spPr>
          <a:xfrm>
            <a:off x="8273143" y="5209210"/>
            <a:ext cx="410013" cy="13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360C4F4-4F90-F6C9-EB50-27D049E49840}"/>
              </a:ext>
            </a:extLst>
          </p:cNvPr>
          <p:cNvSpPr txBox="1"/>
          <p:nvPr/>
        </p:nvSpPr>
        <p:spPr>
          <a:xfrm>
            <a:off x="8683156" y="4826073"/>
            <a:ext cx="3331029" cy="738664"/>
          </a:xfrm>
          <a:prstGeom prst="rect">
            <a:avLst/>
          </a:prstGeom>
          <a:noFill/>
          <a:ln>
            <a:solidFill>
              <a:schemeClr val="accent1"/>
            </a:solidFill>
          </a:ln>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All our lecture and teaching materials are hosted in these sections. Click to access them.</a:t>
            </a:r>
          </a:p>
        </p:txBody>
      </p:sp>
      <p:sp>
        <p:nvSpPr>
          <p:cNvPr id="23" name="Slide Number Placeholder 3">
            <a:extLst>
              <a:ext uri="{FF2B5EF4-FFF2-40B4-BE49-F238E27FC236}">
                <a16:creationId xmlns:a16="http://schemas.microsoft.com/office/drawing/2014/main" id="{DEF27D44-5AEA-B5A0-3A57-41D54E7813F8}"/>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9</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3" name="Rectangle 2">
            <a:extLst>
              <a:ext uri="{FF2B5EF4-FFF2-40B4-BE49-F238E27FC236}">
                <a16:creationId xmlns:a16="http://schemas.microsoft.com/office/drawing/2014/main" id="{9D4A3122-2BF9-49F9-28D9-732713BDD75E}"/>
              </a:ext>
            </a:extLst>
          </p:cNvPr>
          <p:cNvSpPr/>
          <p:nvPr/>
        </p:nvSpPr>
        <p:spPr>
          <a:xfrm>
            <a:off x="653144" y="2824563"/>
            <a:ext cx="1534002" cy="11172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Arrow Connector 7">
            <a:extLst>
              <a:ext uri="{FF2B5EF4-FFF2-40B4-BE49-F238E27FC236}">
                <a16:creationId xmlns:a16="http://schemas.microsoft.com/office/drawing/2014/main" id="{75B90F8F-D8B9-962A-C68F-6D80953C356C}"/>
              </a:ext>
            </a:extLst>
          </p:cNvPr>
          <p:cNvCxnSpPr>
            <a:cxnSpLocks/>
          </p:cNvCxnSpPr>
          <p:nvPr/>
        </p:nvCxnSpPr>
        <p:spPr>
          <a:xfrm>
            <a:off x="2187146" y="3429000"/>
            <a:ext cx="64722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8F39A49-EF03-72C0-ADB4-0BEB85224934}"/>
              </a:ext>
            </a:extLst>
          </p:cNvPr>
          <p:cNvSpPr txBox="1"/>
          <p:nvPr/>
        </p:nvSpPr>
        <p:spPr>
          <a:xfrm>
            <a:off x="8659411" y="3068534"/>
            <a:ext cx="3331029" cy="738664"/>
          </a:xfrm>
          <a:prstGeom prst="rect">
            <a:avLst/>
          </a:prstGeom>
          <a:noFill/>
          <a:ln>
            <a:solidFill>
              <a:schemeClr val="accent1"/>
            </a:solidFill>
          </a:ln>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Module outline document is contained here. Everything you need to know included read list etc is found there.</a:t>
            </a:r>
          </a:p>
        </p:txBody>
      </p:sp>
    </p:spTree>
    <p:extLst>
      <p:ext uri="{BB962C8B-B14F-4D97-AF65-F5344CB8AC3E}">
        <p14:creationId xmlns:p14="http://schemas.microsoft.com/office/powerpoint/2010/main" val="41743758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26573</TotalTime>
  <Words>4756</Words>
  <Application>Microsoft Macintosh PowerPoint</Application>
  <PresentationFormat>Widescreen</PresentationFormat>
  <Paragraphs>659</Paragraphs>
  <Slides>58</Slides>
  <Notes>32</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58</vt:i4>
      </vt:variant>
    </vt:vector>
  </HeadingPairs>
  <TitlesOfParts>
    <vt:vector size="72" baseType="lpstr">
      <vt:lpstr>ＭＳ Ｐゴシック</vt:lpstr>
      <vt:lpstr>Arial</vt:lpstr>
      <vt:lpstr>Calibri</vt:lpstr>
      <vt:lpstr>Cambria Math</vt:lpstr>
      <vt:lpstr>Helvetica</vt:lpstr>
      <vt:lpstr>Helvetica Neue</vt:lpstr>
      <vt:lpstr>Helvetica Neue Condensed</vt:lpstr>
      <vt:lpstr>Helvetica Neue Condensed</vt:lpstr>
      <vt:lpstr>Helvetica Neue Condensed Black</vt:lpstr>
      <vt:lpstr>Helvetica Neue Light</vt:lpstr>
      <vt:lpstr>HELVETICA NEUE THIN</vt:lpstr>
      <vt:lpstr>Wingdings</vt:lpstr>
      <vt:lpstr>Office Theme</vt:lpstr>
      <vt:lpstr>Custom Design</vt:lpstr>
      <vt:lpstr>PowerPoint Presentation</vt:lpstr>
      <vt:lpstr>About the course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begin teaching…</vt:lpstr>
      <vt:lpstr>PowerPoint Presentation</vt:lpstr>
      <vt:lpstr>PowerPoint Presentation</vt:lpstr>
      <vt:lpstr>Why are statistical methods important?</vt:lpstr>
      <vt:lpstr>PowerPoint Presentation</vt:lpstr>
      <vt:lpstr>PowerPoint Presentation</vt:lpstr>
      <vt:lpstr>PowerPoint Presentation</vt:lpstr>
      <vt:lpstr>“Big” Analysis: identify suitable areas for Lymphatic Filariasis (LF) transmission in Kenya.  </vt:lpstr>
      <vt:lpstr>PowerPoint Presentation</vt:lpstr>
      <vt:lpstr>PowerPoint Presentation</vt:lpstr>
      <vt:lpstr>PowerPoint Presentation</vt:lpstr>
      <vt:lpstr>PowerPoint Presentation</vt:lpstr>
      <vt:lpstr>What is Statistics?</vt:lpstr>
      <vt:lpstr>PowerPoint Presentation</vt:lpstr>
      <vt:lpstr>PowerPoint Presentation</vt:lpstr>
      <vt:lpstr>PowerPoint Presentation</vt:lpstr>
      <vt:lpstr>PowerPoint Presentation</vt:lpstr>
      <vt:lpstr>PowerPoint Presentation</vt:lpstr>
      <vt:lpstr>PowerPoint Presentation</vt:lpstr>
      <vt:lpstr>Basic building blocks: Understanding the different data types and variables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Descriptive 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RStudio and live demonstration</vt:lpstr>
      <vt:lpstr>PowerPoint Presentation</vt:lpstr>
      <vt:lpstr>PowerPoint Presentation</vt:lpstr>
      <vt:lpstr>PowerPoint Presentation</vt:lpstr>
      <vt:lpstr>PowerPoint Presentation</vt:lpstr>
      <vt:lpstr>PowerPoint Presentation</vt:lpstr>
      <vt:lpstr>Live demonstration time – RStudio Server</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Law</dc:creator>
  <cp:lastModifiedBy>Anwar Musah</cp:lastModifiedBy>
  <cp:revision>316</cp:revision>
  <dcterms:created xsi:type="dcterms:W3CDTF">2020-11-19T14:47:11Z</dcterms:created>
  <dcterms:modified xsi:type="dcterms:W3CDTF">2025-01-14T04:32:04Z</dcterms:modified>
</cp:coreProperties>
</file>